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20.xml" ContentType="application/vnd.openxmlformats-officedocument.presentationml.slideLayout+xml"/>
  <Override PartName="/ppt/commentAuthors.xml" ContentType="application/vnd.openxmlformats-officedocument.presentationml.commentAuthors+xml"/>
  <Override PartName="/ppt/slideLayouts/slideLayout10.xml" ContentType="application/vnd.openxmlformats-officedocument.presentationml.slideLayout+xml"/>
  <Default Extension="gif" ContentType="image/gi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Default Extension="jpeg" ContentType="image/jpeg"/>
  <Default Extension="emf" ContentType="image/x-emf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6"/>
  </p:notesMasterIdLst>
  <p:handoutMasterIdLst>
    <p:handoutMasterId r:id="rId37"/>
  </p:handoutMasterIdLst>
  <p:sldIdLst>
    <p:sldId id="266" r:id="rId2"/>
    <p:sldId id="257" r:id="rId3"/>
    <p:sldId id="379" r:id="rId4"/>
    <p:sldId id="380" r:id="rId5"/>
    <p:sldId id="387" r:id="rId6"/>
    <p:sldId id="393" r:id="rId7"/>
    <p:sldId id="397" r:id="rId8"/>
    <p:sldId id="394" r:id="rId9"/>
    <p:sldId id="395" r:id="rId10"/>
    <p:sldId id="396" r:id="rId11"/>
    <p:sldId id="384" r:id="rId12"/>
    <p:sldId id="398" r:id="rId13"/>
    <p:sldId id="357" r:id="rId14"/>
    <p:sldId id="358" r:id="rId15"/>
    <p:sldId id="359" r:id="rId16"/>
    <p:sldId id="360" r:id="rId17"/>
    <p:sldId id="399" r:id="rId18"/>
    <p:sldId id="377" r:id="rId19"/>
    <p:sldId id="374" r:id="rId20"/>
    <p:sldId id="376" r:id="rId21"/>
    <p:sldId id="373" r:id="rId22"/>
    <p:sldId id="372" r:id="rId23"/>
    <p:sldId id="375" r:id="rId24"/>
    <p:sldId id="371" r:id="rId25"/>
    <p:sldId id="370" r:id="rId26"/>
    <p:sldId id="378" r:id="rId27"/>
    <p:sldId id="369" r:id="rId28"/>
    <p:sldId id="363" r:id="rId29"/>
    <p:sldId id="364" r:id="rId30"/>
    <p:sldId id="365" r:id="rId31"/>
    <p:sldId id="366" r:id="rId32"/>
    <p:sldId id="367" r:id="rId33"/>
    <p:sldId id="368" r:id="rId34"/>
    <p:sldId id="400" r:id="rId35"/>
  </p:sldIdLst>
  <p:sldSz cx="9144000" cy="6858000" type="screen4x3"/>
  <p:notesSz cx="6810375" cy="9942513"/>
  <p:defaultTextStyle>
    <a:defPPr>
      <a:defRPr lang="nl-NL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IT" initials="I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6596" autoAdjust="0"/>
  </p:normalViewPr>
  <p:slideViewPr>
    <p:cSldViewPr snapToGrid="0" snapToObjects="1">
      <p:cViewPr>
        <p:scale>
          <a:sx n="70" d="100"/>
          <a:sy n="70" d="100"/>
        </p:scale>
        <p:origin x="-876" y="-78"/>
      </p:cViewPr>
      <p:guideLst>
        <p:guide orient="horz" pos="1138"/>
        <p:guide orient="horz" pos="3879"/>
        <p:guide pos="2880"/>
        <p:guide pos="914"/>
        <p:guide pos="5325"/>
        <p:guide pos="492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6" d="100"/>
          <a:sy n="86" d="100"/>
        </p:scale>
        <p:origin x="-3126" y="-78"/>
      </p:cViewPr>
      <p:guideLst>
        <p:guide orient="horz" pos="3132"/>
        <p:guide pos="2145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51163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57625" y="0"/>
            <a:ext cx="2951163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B6ED08AD-41E3-4F2C-820F-F0E804747C97}" type="datetimeFigureOut">
              <a:rPr lang="nl-NL"/>
              <a:pPr>
                <a:defRPr/>
              </a:pPr>
              <a:t>26-6-2013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9444038"/>
            <a:ext cx="2951163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57625" y="9444038"/>
            <a:ext cx="2951163" cy="4968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fld id="{CFAF4242-F080-4C1A-8D6F-823A35969514}" type="slidenum">
              <a:rPr lang="nl-NL"/>
              <a:pPr>
                <a:defRPr/>
              </a:pPr>
              <a:t>‹#›</a:t>
            </a:fld>
            <a:endParaRPr lang="nl-N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51163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57625" y="0"/>
            <a:ext cx="2951163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546756E1-5EC8-430B-B9C6-59EAFFDC24E6}" type="datetimeFigureOut">
              <a:rPr lang="nl-NL"/>
              <a:pPr>
                <a:defRPr/>
              </a:pPr>
              <a:t>26-6-2013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920750" y="746125"/>
            <a:ext cx="4968875" cy="3727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nl-NL" noProof="0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1038" y="4722813"/>
            <a:ext cx="5448300" cy="44735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noProof="0" smtClean="0"/>
              <a:t>Klik om de tekststijl van het model te bewerken</a:t>
            </a:r>
          </a:p>
          <a:p>
            <a:pPr lvl="1"/>
            <a:r>
              <a:rPr lang="nl-NL" noProof="0" smtClean="0"/>
              <a:t>Tweede niveau</a:t>
            </a:r>
          </a:p>
          <a:p>
            <a:pPr lvl="2"/>
            <a:r>
              <a:rPr lang="nl-NL" noProof="0" smtClean="0"/>
              <a:t>Derde niveau</a:t>
            </a:r>
          </a:p>
          <a:p>
            <a:pPr lvl="3"/>
            <a:r>
              <a:rPr lang="nl-NL" noProof="0" smtClean="0"/>
              <a:t>Vierde niveau</a:t>
            </a:r>
          </a:p>
          <a:p>
            <a:pPr lvl="4"/>
            <a:r>
              <a:rPr lang="nl-NL" noProof="0" smtClean="0"/>
              <a:t>Vijfde niveau</a:t>
            </a:r>
            <a:endParaRPr lang="nl-NL" noProof="0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9444038"/>
            <a:ext cx="2951163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57625" y="9444038"/>
            <a:ext cx="2951163" cy="4968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fld id="{B877C237-797B-44D2-90E9-E3CD519D8206}" type="slidenum">
              <a:rPr lang="nl-NL"/>
              <a:pPr>
                <a:defRPr/>
              </a:pPr>
              <a:t>‹#›</a:t>
            </a:fld>
            <a:endParaRPr lang="nl-N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Espace réservé de l'image des diapositives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6867" name="Espace réservé des commentair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fr-CH" smtClean="0"/>
          </a:p>
        </p:txBody>
      </p:sp>
      <p:sp>
        <p:nvSpPr>
          <p:cNvPr id="36868" name="Espace réservé du numéro de diapositive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F2BB8CE3-587D-492D-B240-B016C52A4529}" type="slidenum">
              <a:rPr lang="nl-NL" smtClean="0"/>
              <a:pPr/>
              <a:t>1</a:t>
            </a:fld>
            <a:endParaRPr lang="nl-NL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Espace réservé de l'image des diapositives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7891" name="Espace réservé des commentair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fr-CH" smtClean="0"/>
          </a:p>
        </p:txBody>
      </p:sp>
      <p:sp>
        <p:nvSpPr>
          <p:cNvPr id="37892" name="Espace réservé du numéro de diapositive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744E5BC5-76AC-416C-A11D-799B738D2A75}" type="slidenum">
              <a:rPr lang="nl-NL" smtClean="0"/>
              <a:pPr/>
              <a:t>2</a:t>
            </a:fld>
            <a:endParaRPr lang="nl-NL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EB59463-718F-4BF4-9F93-AF5C3E49B8A7}" type="slidenum">
              <a:rPr lang="en-GB" smtClean="0"/>
              <a:pPr/>
              <a:t>5</a:t>
            </a:fld>
            <a:endParaRPr lang="en-GB" smtClean="0"/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7835" y="4723252"/>
            <a:ext cx="4994707" cy="4473654"/>
          </a:xfrm>
          <a:noFill/>
          <a:ln/>
        </p:spPr>
        <p:txBody>
          <a:bodyPr/>
          <a:lstStyle/>
          <a:p>
            <a:endParaRPr lang="en-GB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image" Target="../media/image17.gi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_Title_1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500063" y="511175"/>
            <a:ext cx="2951162" cy="72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7"/>
          <p:cNvPicPr>
            <a:picLocks noChangeAspect="1" noChangeArrowheads="1"/>
          </p:cNvPicPr>
          <p:nvPr userDrawn="1"/>
        </p:nvPicPr>
        <p:blipFill>
          <a:blip r:embed="rId4"/>
          <a:srcRect/>
          <a:stretch>
            <a:fillRect/>
          </a:stretch>
        </p:blipFill>
        <p:spPr bwMode="auto">
          <a:xfrm>
            <a:off x="293688" y="6442075"/>
            <a:ext cx="1500187" cy="28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ext_2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708025" y="271463"/>
            <a:ext cx="1241425" cy="303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en-GB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1458178" y="1806575"/>
            <a:ext cx="3024000" cy="4351338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GB" dirty="0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784317" y="1800000"/>
            <a:ext cx="3024000" cy="4357913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GB" dirty="0"/>
          </a:p>
        </p:txBody>
      </p:sp>
      <p:sp>
        <p:nvSpPr>
          <p:cNvPr id="6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smtClean="0"/>
              <a:t>RMLL 2013</a:t>
            </a:r>
            <a:endParaRPr lang="en-GB"/>
          </a:p>
        </p:txBody>
      </p:sp>
      <p:sp>
        <p:nvSpPr>
          <p:cNvPr id="8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4F2F8F4-240A-4143-B379-5489577D30DA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Quote_1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708025" y="271463"/>
            <a:ext cx="1241425" cy="303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5260" y="1323068"/>
            <a:ext cx="6220692" cy="4462818"/>
          </a:xfrm>
        </p:spPr>
        <p:txBody>
          <a:bodyPr/>
          <a:lstStyle>
            <a:lvl1pPr>
              <a:lnSpc>
                <a:spcPts val="5000"/>
              </a:lnSpc>
              <a:defRPr sz="5000"/>
            </a:lvl1pPr>
          </a:lstStyle>
          <a:p>
            <a:r>
              <a:rPr lang="fr-FR" smtClean="0"/>
              <a:t>Cliquez pour modifier le style du titre</a:t>
            </a:r>
            <a:endParaRPr lang="en-GB" dirty="0"/>
          </a:p>
        </p:txBody>
      </p:sp>
      <p:sp>
        <p:nvSpPr>
          <p:cNvPr id="4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nl-NL" smtClean="0"/>
              <a:t>RMLL 2013</a:t>
            </a:r>
            <a:endParaRPr lang="en-GB" dirty="0"/>
          </a:p>
        </p:txBody>
      </p:sp>
      <p:sp>
        <p:nvSpPr>
          <p:cNvPr id="6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73762A2E-6316-4079-B784-CB2FB028C594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Quote_2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5260" y="1323068"/>
            <a:ext cx="6220692" cy="4462818"/>
          </a:xfrm>
        </p:spPr>
        <p:txBody>
          <a:bodyPr/>
          <a:lstStyle>
            <a:lvl1pPr>
              <a:lnSpc>
                <a:spcPts val="5000"/>
              </a:lnSpc>
              <a:defRPr sz="5000">
                <a:solidFill>
                  <a:schemeClr val="bg1"/>
                </a:solidFill>
              </a:defRPr>
            </a:lvl1pPr>
          </a:lstStyle>
          <a:p>
            <a:r>
              <a:rPr lang="fr-FR" smtClean="0"/>
              <a:t>Cliquez pour modifier le style du titre</a:t>
            </a:r>
            <a:endParaRPr lang="en-GB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nl-NL" smtClean="0"/>
              <a:t>RMLL 2013</a:t>
            </a:r>
            <a:endParaRPr lang="en-GB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11E06AE2-3882-4A91-B704-BC49A359C2F3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708025" y="271463"/>
            <a:ext cx="1241425" cy="303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ijdelijke aanduiding voor afbeelding 5"/>
          <p:cNvSpPr>
            <a:spLocks noGrp="1"/>
          </p:cNvSpPr>
          <p:nvPr>
            <p:ph type="pic" sz="quarter" idx="13"/>
          </p:nvPr>
        </p:nvSpPr>
        <p:spPr>
          <a:xfrm>
            <a:off x="725259" y="715936"/>
            <a:ext cx="7461545" cy="5596159"/>
          </a:xfrm>
          <a:solidFill>
            <a:schemeClr val="bg1">
              <a:lumMod val="65000"/>
            </a:schemeClr>
          </a:solidFill>
        </p:spPr>
        <p:txBody>
          <a:bodyPr tIns="180000" rtlCol="0">
            <a:noAutofit/>
          </a:bodyPr>
          <a:lstStyle>
            <a:lvl1pPr algn="ctr">
              <a:buFontTx/>
              <a:buNone/>
              <a:defRPr/>
            </a:lvl1pPr>
          </a:lstStyle>
          <a:p>
            <a:pPr lvl="0"/>
            <a:r>
              <a:rPr lang="fr-FR" noProof="0" smtClean="0"/>
              <a:t>Cliquez sur l'icône pour ajouter une image</a:t>
            </a:r>
            <a:endParaRPr lang="nl-NL" noProof="0"/>
          </a:p>
        </p:txBody>
      </p:sp>
      <p:sp>
        <p:nvSpPr>
          <p:cNvPr id="4" name="Tijdelijke aanduiding voor datum 1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Tijdelijke aanduiding voor voettekst 2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smtClean="0"/>
              <a:t>RMLL 2013</a:t>
            </a:r>
            <a:endParaRPr lang="en-GB"/>
          </a:p>
        </p:txBody>
      </p:sp>
      <p:sp>
        <p:nvSpPr>
          <p:cNvPr id="7" name="Tijdelijke aanduiding voor dianumm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2644A3B-869E-40AB-A1B9-B8F6EEBC9728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_2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708025" y="271463"/>
            <a:ext cx="1241425" cy="303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ijdelijke aanduiding voor afbeelding 5"/>
          <p:cNvSpPr>
            <a:spLocks noGrp="1"/>
          </p:cNvSpPr>
          <p:nvPr>
            <p:ph type="pic" sz="quarter" idx="13"/>
          </p:nvPr>
        </p:nvSpPr>
        <p:spPr>
          <a:xfrm>
            <a:off x="725258" y="1806575"/>
            <a:ext cx="2779941" cy="2084956"/>
          </a:xfrm>
          <a:solidFill>
            <a:schemeClr val="bg1">
              <a:lumMod val="65000"/>
            </a:schemeClr>
          </a:solidFill>
        </p:spPr>
        <p:txBody>
          <a:bodyPr tIns="180000" rtlCol="0">
            <a:noAutofit/>
          </a:bodyPr>
          <a:lstStyle>
            <a:lvl1pPr algn="ctr">
              <a:buFontTx/>
              <a:buNone/>
              <a:defRPr/>
            </a:lvl1pPr>
          </a:lstStyle>
          <a:p>
            <a:pPr lvl="0"/>
            <a:r>
              <a:rPr lang="fr-FR" noProof="0" smtClean="0"/>
              <a:t>Cliquez sur l'icône pour ajouter une image</a:t>
            </a:r>
            <a:endParaRPr lang="nl-NL" noProof="0"/>
          </a:p>
        </p:txBody>
      </p:sp>
      <p:sp>
        <p:nvSpPr>
          <p:cNvPr id="10" name="Tijdelijke aanduiding voor afbeelding 5"/>
          <p:cNvSpPr>
            <a:spLocks noGrp="1"/>
          </p:cNvSpPr>
          <p:nvPr>
            <p:ph type="pic" sz="quarter" idx="14"/>
          </p:nvPr>
        </p:nvSpPr>
        <p:spPr>
          <a:xfrm>
            <a:off x="725258" y="4072957"/>
            <a:ext cx="2779941" cy="2084956"/>
          </a:xfrm>
          <a:solidFill>
            <a:schemeClr val="bg1">
              <a:lumMod val="65000"/>
            </a:schemeClr>
          </a:solidFill>
        </p:spPr>
        <p:txBody>
          <a:bodyPr tIns="180000" rtlCol="0">
            <a:noAutofit/>
          </a:bodyPr>
          <a:lstStyle>
            <a:lvl1pPr algn="ctr">
              <a:buFontTx/>
              <a:buNone/>
              <a:defRPr/>
            </a:lvl1pPr>
          </a:lstStyle>
          <a:p>
            <a:pPr lvl="0"/>
            <a:r>
              <a:rPr lang="fr-FR" noProof="0" smtClean="0"/>
              <a:t>Cliquez sur l'icône pour ajouter une image</a:t>
            </a:r>
            <a:endParaRPr lang="nl-NL" noProof="0"/>
          </a:p>
        </p:txBody>
      </p:sp>
      <p:sp>
        <p:nvSpPr>
          <p:cNvPr id="11" name="Tijdelijke aanduiding voor afbeelding 5"/>
          <p:cNvSpPr>
            <a:spLocks noGrp="1"/>
          </p:cNvSpPr>
          <p:nvPr>
            <p:ph type="pic" sz="quarter" idx="15"/>
          </p:nvPr>
        </p:nvSpPr>
        <p:spPr>
          <a:xfrm>
            <a:off x="3688654" y="1806575"/>
            <a:ext cx="4741271" cy="4351338"/>
          </a:xfrm>
          <a:solidFill>
            <a:schemeClr val="bg1">
              <a:lumMod val="65000"/>
            </a:schemeClr>
          </a:solidFill>
        </p:spPr>
        <p:txBody>
          <a:bodyPr tIns="180000" rtlCol="0">
            <a:noAutofit/>
          </a:bodyPr>
          <a:lstStyle>
            <a:lvl1pPr algn="ctr">
              <a:buFontTx/>
              <a:buNone/>
              <a:defRPr/>
            </a:lvl1pPr>
          </a:lstStyle>
          <a:p>
            <a:pPr lvl="0"/>
            <a:r>
              <a:rPr lang="fr-FR" noProof="0" smtClean="0"/>
              <a:t>Cliquez sur l'icône pour ajouter une image</a:t>
            </a:r>
            <a:endParaRPr lang="nl-NL" noProof="0"/>
          </a:p>
        </p:txBody>
      </p:sp>
      <p:sp>
        <p:nvSpPr>
          <p:cNvPr id="12" name="Titel 1"/>
          <p:cNvSpPr>
            <a:spLocks noGrp="1"/>
          </p:cNvSpPr>
          <p:nvPr>
            <p:ph type="title"/>
          </p:nvPr>
        </p:nvSpPr>
        <p:spPr>
          <a:xfrm>
            <a:off x="725258" y="841375"/>
            <a:ext cx="7085242" cy="965200"/>
          </a:xfrm>
        </p:spPr>
        <p:txBody>
          <a:bodyPr/>
          <a:lstStyle>
            <a:lvl1pPr algn="l">
              <a:defRPr sz="2500" b="1"/>
            </a:lvl1pPr>
          </a:lstStyle>
          <a:p>
            <a:r>
              <a:rPr lang="fr-FR" smtClean="0"/>
              <a:t>Cliquez pour modifier le style du titre</a:t>
            </a:r>
            <a:endParaRPr lang="en-GB" dirty="0"/>
          </a:p>
        </p:txBody>
      </p:sp>
      <p:sp>
        <p:nvSpPr>
          <p:cNvPr id="8" name="Tijdelijke aanduiding voor datum 1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9" name="Tijdelijke aanduiding voor voettekst 2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smtClean="0"/>
              <a:t>RMLL 2013</a:t>
            </a:r>
            <a:endParaRPr lang="en-GB"/>
          </a:p>
        </p:txBody>
      </p:sp>
      <p:sp>
        <p:nvSpPr>
          <p:cNvPr id="13" name="Tijdelijke aanduiding voor dianummer 3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79D476B-EF35-4213-BEF6-DB2CFDB858B7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_3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708025" y="271463"/>
            <a:ext cx="1241425" cy="303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5258" y="841375"/>
            <a:ext cx="7085242" cy="965200"/>
          </a:xfrm>
        </p:spPr>
        <p:txBody>
          <a:bodyPr/>
          <a:lstStyle>
            <a:lvl1pPr algn="l">
              <a:defRPr sz="2500" b="1"/>
            </a:lvl1pPr>
          </a:lstStyle>
          <a:p>
            <a:r>
              <a:rPr lang="fr-FR" smtClean="0"/>
              <a:t>Cliquez pour modifier le style du titre</a:t>
            </a:r>
            <a:endParaRPr lang="en-GB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725259" y="1806575"/>
            <a:ext cx="2014679" cy="4351338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800" cap="all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10" name="Tijdelijke aanduiding voor afbeelding 5"/>
          <p:cNvSpPr>
            <a:spLocks noGrp="1"/>
          </p:cNvSpPr>
          <p:nvPr>
            <p:ph type="pic" sz="quarter" idx="14"/>
          </p:nvPr>
        </p:nvSpPr>
        <p:spPr>
          <a:xfrm>
            <a:off x="2861480" y="1806575"/>
            <a:ext cx="5587985" cy="4190989"/>
          </a:xfrm>
          <a:solidFill>
            <a:schemeClr val="bg1">
              <a:lumMod val="65000"/>
            </a:schemeClr>
          </a:solidFill>
        </p:spPr>
        <p:txBody>
          <a:bodyPr tIns="180000" rtlCol="0">
            <a:noAutofit/>
          </a:bodyPr>
          <a:lstStyle>
            <a:lvl1pPr algn="ctr">
              <a:buFontTx/>
              <a:buNone/>
              <a:defRPr/>
            </a:lvl1pPr>
          </a:lstStyle>
          <a:p>
            <a:pPr lvl="0"/>
            <a:r>
              <a:rPr lang="fr-FR" noProof="0" smtClean="0"/>
              <a:t>Cliquez sur l'icône pour ajouter une image</a:t>
            </a:r>
            <a:endParaRPr lang="nl-NL" noProof="0"/>
          </a:p>
        </p:txBody>
      </p:sp>
      <p:sp>
        <p:nvSpPr>
          <p:cNvPr id="6" name="Tijdelijke aanduiding voor datum 4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Tijdelijke aanduiding voor voettekst 5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smtClean="0"/>
              <a:t>RMLL 2013</a:t>
            </a:r>
            <a:endParaRPr lang="en-GB"/>
          </a:p>
        </p:txBody>
      </p:sp>
      <p:sp>
        <p:nvSpPr>
          <p:cNvPr id="8" name="Tijdelijke aanduiding voor dianummer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0A70B0C-5FC7-458A-8267-79256BF7E671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458000" y="1033305"/>
            <a:ext cx="5526668" cy="5124608"/>
          </a:xfrm>
        </p:spPr>
        <p:txBody>
          <a:bodyPr/>
          <a:lstStyle>
            <a:lvl1pPr algn="l">
              <a:lnSpc>
                <a:spcPts val="2600"/>
              </a:lnSpc>
              <a:defRPr sz="2000" b="1">
                <a:solidFill>
                  <a:schemeClr val="bg1"/>
                </a:solidFill>
              </a:defRPr>
            </a:lvl1pPr>
          </a:lstStyle>
          <a:p>
            <a:r>
              <a:rPr lang="fr-FR" smtClean="0"/>
              <a:t>Cliquez pour modifier le style du titre</a:t>
            </a:r>
            <a:endParaRPr lang="en-GB" dirty="0"/>
          </a:p>
        </p:txBody>
      </p:sp>
      <p:sp>
        <p:nvSpPr>
          <p:cNvPr id="3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r>
              <a:rPr lang="nl-NL" smtClean="0"/>
              <a:t>RMLL 2013</a:t>
            </a:r>
            <a:endParaRPr lang="en-GB" dirty="0"/>
          </a:p>
        </p:txBody>
      </p:sp>
      <p:sp>
        <p:nvSpPr>
          <p:cNvPr id="5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71D13AAE-A22E-4D92-8BA9-14656E2C4EAB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27584" y="1484784"/>
            <a:ext cx="7541568" cy="3581400"/>
          </a:xfrm>
        </p:spPr>
        <p:txBody>
          <a:bodyPr/>
          <a:lstStyle>
            <a:lvl1pPr>
              <a:defRPr b="0"/>
            </a:lvl1pPr>
            <a:lvl2pPr>
              <a:defRPr b="0"/>
            </a:lvl2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CH" dirty="0"/>
          </a:p>
        </p:txBody>
      </p:sp>
      <p:sp>
        <p:nvSpPr>
          <p:cNvPr id="11" name="Rectangle 13"/>
          <p:cNvSpPr>
            <a:spLocks noGrp="1" noChangeArrowheads="1"/>
          </p:cNvSpPr>
          <p:nvPr>
            <p:ph type="title"/>
          </p:nvPr>
        </p:nvSpPr>
        <p:spPr bwMode="auto">
          <a:xfrm>
            <a:off x="342281" y="285664"/>
            <a:ext cx="7758113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dirty="0" smtClean="0"/>
              <a:t>Click to edit Master title style</a:t>
            </a:r>
            <a:br>
              <a:rPr lang="en-US" dirty="0" smtClean="0"/>
            </a:br>
            <a:endParaRPr lang="en-US" dirty="0" smtClean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eading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7" descr="1578_EBU_logo_EBU_CMYK-01.eps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822325" y="404813"/>
            <a:ext cx="655638" cy="420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622425" y="1283741"/>
            <a:ext cx="6620762" cy="477327"/>
          </a:xfrm>
        </p:spPr>
        <p:txBody>
          <a:bodyPr/>
          <a:lstStyle>
            <a:lvl1pPr>
              <a:lnSpc>
                <a:spcPts val="2200"/>
              </a:lnSpc>
              <a:defRPr sz="1800"/>
            </a:lvl1pPr>
          </a:lstStyle>
          <a:p>
            <a:r>
              <a:rPr lang="nl-NL" dirty="0" smtClean="0"/>
              <a:t>Titelstijl van model bewerken</a:t>
            </a:r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smtClean="0"/>
              <a:t>RMLL 2013</a:t>
            </a:r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1751504-4262-48FF-9E66-3EB4E0EBF96D}" type="slidenum">
              <a:rPr lang="nl-NL"/>
              <a:pPr>
                <a:defRPr/>
              </a:pPr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7" descr="1578_EBU_logo_EBU_CMYK-01.eps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822325" y="404284"/>
            <a:ext cx="655638" cy="421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4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smtClean="0"/>
              <a:t>RMLL 2013</a:t>
            </a:r>
            <a:endParaRPr lang="nl-NL"/>
          </a:p>
        </p:txBody>
      </p:sp>
      <p:sp>
        <p:nvSpPr>
          <p:cNvPr id="5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E6C438-C675-45C0-9052-353D3CBE3DC2}" type="slidenum">
              <a:rPr lang="nl-NL"/>
              <a:pPr>
                <a:defRPr/>
              </a:pPr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_Title_2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7262" y="406771"/>
            <a:ext cx="8261759" cy="769441"/>
          </a:xfrm>
        </p:spPr>
        <p:txBody>
          <a:bodyPr wrap="square" lIns="0" tIns="0" rIns="0" bIns="0" anchor="b" anchorCtr="0">
            <a:spAutoFit/>
          </a:bodyPr>
          <a:lstStyle>
            <a:lvl1pPr algn="l">
              <a:defRPr sz="2800" b="1">
                <a:solidFill>
                  <a:schemeClr val="accent2"/>
                </a:solidFill>
              </a:defRPr>
            </a:lvl1pPr>
          </a:lstStyle>
          <a:p>
            <a:r>
              <a:rPr lang="de-CH" noProof="0" smtClean="0"/>
              <a:t>Titelmasterformat durch Klicken bearbeiten</a:t>
            </a:r>
            <a:endParaRPr lang="de-CH" noProof="0"/>
          </a:p>
        </p:txBody>
      </p:sp>
      <p:pic>
        <p:nvPicPr>
          <p:cNvPr id="5" name="Grafik 4" descr="UE-Logos Abstände03.gif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772969" y="6485084"/>
            <a:ext cx="918220" cy="164137"/>
          </a:xfrm>
          <a:prstGeom prst="rect">
            <a:avLst/>
          </a:prstGeom>
        </p:spPr>
      </p:pic>
      <p:pic>
        <p:nvPicPr>
          <p:cNvPr id="6" name="Grafik 5" descr="SRG_SSR02.gif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443420" y="6308636"/>
            <a:ext cx="741458" cy="340585"/>
          </a:xfrm>
          <a:prstGeom prst="rect">
            <a:avLst/>
          </a:prstGeom>
        </p:spPr>
      </p:pic>
      <p:sp>
        <p:nvSpPr>
          <p:cNvPr id="7" name="Foliennummernplatzhalter 5"/>
          <p:cNvSpPr txBox="1">
            <a:spLocks/>
          </p:cNvSpPr>
          <p:nvPr userDrawn="1"/>
        </p:nvSpPr>
        <p:spPr>
          <a:xfrm>
            <a:off x="8839432" y="6486362"/>
            <a:ext cx="165109" cy="161583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5090F702-021F-462F-8A1C-57C3C6B01C39}" type="slidenum">
              <a:rPr lang="de-CH" sz="1050" noProof="0" smtClean="0">
                <a:solidFill>
                  <a:schemeClr val="accent2"/>
                </a:solidFill>
              </a:rPr>
              <a:pPr algn="ctr"/>
              <a:t>‹#›</a:t>
            </a:fld>
            <a:endParaRPr lang="de-CH" sz="1050" noProof="0">
              <a:solidFill>
                <a:schemeClr val="accent2"/>
              </a:solidFill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_Title_3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_Title_4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_1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473075" y="390525"/>
            <a:ext cx="1536700" cy="376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2"/>
          <p:cNvPicPr>
            <a:picLocks noChangeAspect="1" noChangeArrowheads="1"/>
          </p:cNvPicPr>
          <p:nvPr userDrawn="1"/>
        </p:nvPicPr>
        <p:blipFill>
          <a:blip r:embed="rId4"/>
          <a:srcRect/>
          <a:stretch>
            <a:fillRect/>
          </a:stretch>
        </p:blipFill>
        <p:spPr bwMode="auto">
          <a:xfrm>
            <a:off x="293688" y="6442075"/>
            <a:ext cx="1500187" cy="28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458000" y="2256221"/>
            <a:ext cx="4970534" cy="2006862"/>
          </a:xfrm>
        </p:spPr>
        <p:txBody>
          <a:bodyPr anchor="b"/>
          <a:lstStyle>
            <a:lvl1pPr algn="l">
              <a:lnSpc>
                <a:spcPts val="5000"/>
              </a:lnSpc>
              <a:defRPr sz="5000" b="1" cap="all">
                <a:solidFill>
                  <a:schemeClr val="tx2"/>
                </a:solidFill>
              </a:defRPr>
            </a:lvl1pPr>
          </a:lstStyle>
          <a:p>
            <a:r>
              <a:rPr lang="fr-FR" dirty="0" smtClean="0"/>
              <a:t>Cliquez pour modifier le style du titre</a:t>
            </a:r>
            <a:endParaRPr lang="en-GB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1458000" y="4407589"/>
            <a:ext cx="4970534" cy="2035001"/>
          </a:xfrm>
        </p:spPr>
        <p:txBody>
          <a:bodyPr/>
          <a:lstStyle>
            <a:lvl1pPr marL="0" indent="0">
              <a:lnSpc>
                <a:spcPts val="3600"/>
              </a:lnSpc>
              <a:buNone/>
              <a:defRPr sz="3600" cap="all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9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B15746ED-C276-40CD-927C-55F951A5981A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_2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458000" y="1544638"/>
            <a:ext cx="4970534" cy="2006862"/>
          </a:xfrm>
        </p:spPr>
        <p:txBody>
          <a:bodyPr anchor="b"/>
          <a:lstStyle>
            <a:lvl1pPr algn="l">
              <a:lnSpc>
                <a:spcPts val="5000"/>
              </a:lnSpc>
              <a:defRPr sz="5000" b="1" cap="all">
                <a:solidFill>
                  <a:schemeClr val="bg1"/>
                </a:solidFill>
              </a:defRPr>
            </a:lvl1pPr>
          </a:lstStyle>
          <a:p>
            <a:r>
              <a:rPr lang="fr-FR" smtClean="0"/>
              <a:t>Cliquez pour modifier le style du titre</a:t>
            </a:r>
            <a:endParaRPr lang="en-GB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1458000" y="3696006"/>
            <a:ext cx="4970534" cy="2035001"/>
          </a:xfrm>
        </p:spPr>
        <p:txBody>
          <a:bodyPr/>
          <a:lstStyle>
            <a:lvl1pPr marL="0" indent="0">
              <a:lnSpc>
                <a:spcPts val="3600"/>
              </a:lnSpc>
              <a:buNone/>
              <a:defRPr sz="3600" cap="all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Tijdelijke aanduiding voor dianumm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9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44CFBAB7-E25F-4176-8A1F-7881D300947F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_3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458000" y="1544638"/>
            <a:ext cx="4970534" cy="2006862"/>
          </a:xfrm>
        </p:spPr>
        <p:txBody>
          <a:bodyPr anchor="b"/>
          <a:lstStyle>
            <a:lvl1pPr algn="l">
              <a:lnSpc>
                <a:spcPts val="5000"/>
              </a:lnSpc>
              <a:defRPr sz="5000" b="1" cap="all">
                <a:solidFill>
                  <a:schemeClr val="bg1"/>
                </a:solidFill>
              </a:defRPr>
            </a:lvl1pPr>
          </a:lstStyle>
          <a:p>
            <a:r>
              <a:rPr lang="fr-FR" smtClean="0"/>
              <a:t>Cliquez pour modifier le style du titre</a:t>
            </a:r>
            <a:endParaRPr lang="en-GB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1458000" y="3696006"/>
            <a:ext cx="4970534" cy="2035001"/>
          </a:xfrm>
        </p:spPr>
        <p:txBody>
          <a:bodyPr/>
          <a:lstStyle>
            <a:lvl1pPr marL="0" indent="0">
              <a:lnSpc>
                <a:spcPts val="3600"/>
              </a:lnSpc>
              <a:buNone/>
              <a:defRPr sz="3600" cap="all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Tijdelijke aanduiding voor dianumm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9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F92B2CC6-D5FD-4A27-9A0E-BB155481ADF1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_4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458000" y="1544638"/>
            <a:ext cx="4970534" cy="2006862"/>
          </a:xfrm>
        </p:spPr>
        <p:txBody>
          <a:bodyPr anchor="b"/>
          <a:lstStyle>
            <a:lvl1pPr algn="l">
              <a:lnSpc>
                <a:spcPts val="5000"/>
              </a:lnSpc>
              <a:defRPr sz="5000" b="1" cap="all">
                <a:solidFill>
                  <a:schemeClr val="bg1"/>
                </a:solidFill>
              </a:defRPr>
            </a:lvl1pPr>
          </a:lstStyle>
          <a:p>
            <a:r>
              <a:rPr lang="fr-FR" smtClean="0"/>
              <a:t>Cliquez pour modifier le style du titre</a:t>
            </a:r>
            <a:endParaRPr lang="en-GB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1458000" y="3696006"/>
            <a:ext cx="4970534" cy="2035001"/>
          </a:xfrm>
        </p:spPr>
        <p:txBody>
          <a:bodyPr/>
          <a:lstStyle>
            <a:lvl1pPr marL="0" indent="0">
              <a:lnSpc>
                <a:spcPts val="3600"/>
              </a:lnSpc>
              <a:buNone/>
              <a:defRPr sz="3600" cap="all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Tijdelijke aanduiding voor dianumm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9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39C5EEDB-3D29-4C5D-BD17-643B2479E393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ext_1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708025" y="271463"/>
            <a:ext cx="1241425" cy="303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en-GB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GB" dirty="0"/>
          </a:p>
        </p:txBody>
      </p:sp>
      <p:sp>
        <p:nvSpPr>
          <p:cNvPr id="5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smtClean="0"/>
              <a:t>RMLL 2013</a:t>
            </a:r>
            <a:endParaRPr lang="en-GB"/>
          </a:p>
        </p:txBody>
      </p:sp>
      <p:sp>
        <p:nvSpPr>
          <p:cNvPr id="7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6C805B9-29FB-4535-9C5B-C152DC7B77EA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1458913" y="846138"/>
            <a:ext cx="6350000" cy="95408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 noProof="0" dirty="0" err="1" smtClean="0"/>
              <a:t>Titelstijl</a:t>
            </a:r>
            <a:r>
              <a:rPr lang="en-GB" noProof="0" dirty="0" smtClean="0"/>
              <a:t> van model </a:t>
            </a:r>
            <a:r>
              <a:rPr lang="en-GB" noProof="0" dirty="0" err="1" smtClean="0"/>
              <a:t>bewerken</a:t>
            </a:r>
            <a:endParaRPr lang="en-GB" noProof="0" dirty="0"/>
          </a:p>
        </p:txBody>
      </p:sp>
      <p:sp>
        <p:nvSpPr>
          <p:cNvPr id="1027" name="Tijdelijke aanduiding voor tekst 2"/>
          <p:cNvSpPr>
            <a:spLocks noGrp="1"/>
          </p:cNvSpPr>
          <p:nvPr>
            <p:ph type="body" idx="1"/>
          </p:nvPr>
        </p:nvSpPr>
        <p:spPr bwMode="auto">
          <a:xfrm>
            <a:off x="1458913" y="1800225"/>
            <a:ext cx="6350000" cy="4354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smtClean="0"/>
              <a:t>Klik om de tekststijl van het model te bewerken</a:t>
            </a:r>
          </a:p>
          <a:p>
            <a:pPr lvl="1"/>
            <a:r>
              <a:rPr lang="en-GB" smtClean="0"/>
              <a:t>Tweede niveau</a:t>
            </a:r>
          </a:p>
          <a:p>
            <a:pPr lvl="2"/>
            <a:r>
              <a:rPr lang="en-GB" smtClean="0"/>
              <a:t>Derde niveau</a:t>
            </a:r>
          </a:p>
          <a:p>
            <a:pPr lvl="3"/>
            <a:r>
              <a:rPr lang="en-GB" smtClean="0"/>
              <a:t>Vierde niveau</a:t>
            </a:r>
          </a:p>
          <a:p>
            <a:pPr lvl="4"/>
            <a:r>
              <a:rPr lang="en-GB" smtClean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5675313" y="6442075"/>
            <a:ext cx="2133600" cy="36512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 eaLnBrk="1" fontAlgn="auto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defRPr sz="1000" cap="all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725488" y="6442075"/>
            <a:ext cx="4949825" cy="36512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eaLnBrk="1" fontAlgn="auto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defRPr sz="1000" cap="all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nl-NL" smtClean="0"/>
              <a:t>RMLL 2013</a:t>
            </a:r>
            <a:endParaRPr lang="en-GB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7808913" y="6442075"/>
            <a:ext cx="642937" cy="365125"/>
          </a:xfrm>
          <a:prstGeom prst="rect">
            <a:avLst/>
          </a:prstGeo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>
            <a:lvl1pPr algn="r" eaLnBrk="1" hangingPunct="1">
              <a:lnSpc>
                <a:spcPts val="1200"/>
              </a:lnSpc>
              <a:defRPr sz="1000"/>
            </a:lvl1pPr>
          </a:lstStyle>
          <a:p>
            <a:pPr>
              <a:defRPr/>
            </a:pPr>
            <a:fld id="{C2FBD27B-5053-442D-8BAE-E3F8D20A355B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05" r:id="rId1"/>
    <p:sldLayoutId id="2147484006" r:id="rId2"/>
    <p:sldLayoutId id="2147484007" r:id="rId3"/>
    <p:sldLayoutId id="2147484008" r:id="rId4"/>
    <p:sldLayoutId id="2147484009" r:id="rId5"/>
    <p:sldLayoutId id="2147484010" r:id="rId6"/>
    <p:sldLayoutId id="2147484011" r:id="rId7"/>
    <p:sldLayoutId id="2147484012" r:id="rId8"/>
    <p:sldLayoutId id="2147484013" r:id="rId9"/>
    <p:sldLayoutId id="2147484014" r:id="rId10"/>
    <p:sldLayoutId id="2147484015" r:id="rId11"/>
    <p:sldLayoutId id="2147484016" r:id="rId12"/>
    <p:sldLayoutId id="2147484017" r:id="rId13"/>
    <p:sldLayoutId id="2147484018" r:id="rId14"/>
    <p:sldLayoutId id="2147484019" r:id="rId15"/>
    <p:sldLayoutId id="2147484020" r:id="rId16"/>
    <p:sldLayoutId id="2147484021" r:id="rId17"/>
    <p:sldLayoutId id="2147484022" r:id="rId18"/>
    <p:sldLayoutId id="2147484024" r:id="rId19"/>
    <p:sldLayoutId id="2147484025" r:id="rId20"/>
  </p:sldLayoutIdLst>
  <p:hf hdr="0" dt="0"/>
  <p:txStyles>
    <p:titleStyle>
      <a:lvl1pPr algn="l" defTabSz="457200" rtl="0" eaLnBrk="0" fontAlgn="base" hangingPunct="0">
        <a:lnSpc>
          <a:spcPts val="3000"/>
        </a:lnSpc>
        <a:spcBef>
          <a:spcPct val="0"/>
        </a:spcBef>
        <a:spcAft>
          <a:spcPct val="0"/>
        </a:spcAft>
        <a:defRPr sz="2500" kern="1200" cap="all">
          <a:solidFill>
            <a:schemeClr val="tx2"/>
          </a:solidFill>
          <a:latin typeface="+mj-lt"/>
          <a:ea typeface="+mj-ea"/>
          <a:cs typeface="+mj-cs"/>
        </a:defRPr>
      </a:lvl1pPr>
      <a:lvl2pPr algn="l" defTabSz="457200" rtl="0" eaLnBrk="0" fontAlgn="base" hangingPunct="0">
        <a:lnSpc>
          <a:spcPts val="3000"/>
        </a:lnSpc>
        <a:spcBef>
          <a:spcPct val="0"/>
        </a:spcBef>
        <a:spcAft>
          <a:spcPct val="0"/>
        </a:spcAft>
        <a:defRPr sz="2500">
          <a:solidFill>
            <a:schemeClr val="tx2"/>
          </a:solidFill>
          <a:latin typeface="Arial Black" pitchFamily="34" charset="0"/>
        </a:defRPr>
      </a:lvl2pPr>
      <a:lvl3pPr algn="l" defTabSz="457200" rtl="0" eaLnBrk="0" fontAlgn="base" hangingPunct="0">
        <a:lnSpc>
          <a:spcPts val="3000"/>
        </a:lnSpc>
        <a:spcBef>
          <a:spcPct val="0"/>
        </a:spcBef>
        <a:spcAft>
          <a:spcPct val="0"/>
        </a:spcAft>
        <a:defRPr sz="2500">
          <a:solidFill>
            <a:schemeClr val="tx2"/>
          </a:solidFill>
          <a:latin typeface="Arial Black" pitchFamily="34" charset="0"/>
        </a:defRPr>
      </a:lvl3pPr>
      <a:lvl4pPr algn="l" defTabSz="457200" rtl="0" eaLnBrk="0" fontAlgn="base" hangingPunct="0">
        <a:lnSpc>
          <a:spcPts val="3000"/>
        </a:lnSpc>
        <a:spcBef>
          <a:spcPct val="0"/>
        </a:spcBef>
        <a:spcAft>
          <a:spcPct val="0"/>
        </a:spcAft>
        <a:defRPr sz="2500">
          <a:solidFill>
            <a:schemeClr val="tx2"/>
          </a:solidFill>
          <a:latin typeface="Arial Black" pitchFamily="34" charset="0"/>
        </a:defRPr>
      </a:lvl4pPr>
      <a:lvl5pPr algn="l" defTabSz="457200" rtl="0" eaLnBrk="0" fontAlgn="base" hangingPunct="0">
        <a:lnSpc>
          <a:spcPts val="3000"/>
        </a:lnSpc>
        <a:spcBef>
          <a:spcPct val="0"/>
        </a:spcBef>
        <a:spcAft>
          <a:spcPct val="0"/>
        </a:spcAft>
        <a:defRPr sz="2500">
          <a:solidFill>
            <a:schemeClr val="tx2"/>
          </a:solidFill>
          <a:latin typeface="Arial Black" pitchFamily="34" charset="0"/>
        </a:defRPr>
      </a:lvl5pPr>
      <a:lvl6pPr marL="457200" algn="l" defTabSz="457200" rtl="0" fontAlgn="base">
        <a:lnSpc>
          <a:spcPts val="3000"/>
        </a:lnSpc>
        <a:spcBef>
          <a:spcPct val="0"/>
        </a:spcBef>
        <a:spcAft>
          <a:spcPct val="0"/>
        </a:spcAft>
        <a:defRPr sz="2500">
          <a:solidFill>
            <a:schemeClr val="tx2"/>
          </a:solidFill>
          <a:latin typeface="Arial Black" pitchFamily="34" charset="0"/>
        </a:defRPr>
      </a:lvl6pPr>
      <a:lvl7pPr marL="914400" algn="l" defTabSz="457200" rtl="0" fontAlgn="base">
        <a:lnSpc>
          <a:spcPts val="3000"/>
        </a:lnSpc>
        <a:spcBef>
          <a:spcPct val="0"/>
        </a:spcBef>
        <a:spcAft>
          <a:spcPct val="0"/>
        </a:spcAft>
        <a:defRPr sz="2500">
          <a:solidFill>
            <a:schemeClr val="tx2"/>
          </a:solidFill>
          <a:latin typeface="Arial Black" pitchFamily="34" charset="0"/>
        </a:defRPr>
      </a:lvl7pPr>
      <a:lvl8pPr marL="1371600" algn="l" defTabSz="457200" rtl="0" fontAlgn="base">
        <a:lnSpc>
          <a:spcPts val="3000"/>
        </a:lnSpc>
        <a:spcBef>
          <a:spcPct val="0"/>
        </a:spcBef>
        <a:spcAft>
          <a:spcPct val="0"/>
        </a:spcAft>
        <a:defRPr sz="2500">
          <a:solidFill>
            <a:schemeClr val="tx2"/>
          </a:solidFill>
          <a:latin typeface="Arial Black" pitchFamily="34" charset="0"/>
        </a:defRPr>
      </a:lvl8pPr>
      <a:lvl9pPr marL="1828800" algn="l" defTabSz="457200" rtl="0" fontAlgn="base">
        <a:lnSpc>
          <a:spcPts val="3000"/>
        </a:lnSpc>
        <a:spcBef>
          <a:spcPct val="0"/>
        </a:spcBef>
        <a:spcAft>
          <a:spcPct val="0"/>
        </a:spcAft>
        <a:defRPr sz="2500">
          <a:solidFill>
            <a:schemeClr val="tx2"/>
          </a:solidFill>
          <a:latin typeface="Arial Black" pitchFamily="34" charset="0"/>
        </a:defRPr>
      </a:lvl9pPr>
    </p:titleStyle>
    <p:bodyStyle>
      <a:lvl1pPr marL="179388" indent="-179388" algn="l" defTabSz="457200" rtl="0" eaLnBrk="0" fontAlgn="base" hangingPunct="0">
        <a:lnSpc>
          <a:spcPts val="2400"/>
        </a:lnSpc>
        <a:spcBef>
          <a:spcPct val="20000"/>
        </a:spcBef>
        <a:spcAft>
          <a:spcPct val="0"/>
        </a:spcAft>
        <a:buFont typeface="Lucida Grande" charset="0"/>
        <a:buChar char="-"/>
        <a:defRPr kern="1200">
          <a:solidFill>
            <a:schemeClr val="tx1"/>
          </a:solidFill>
          <a:latin typeface="+mn-lt"/>
          <a:ea typeface="+mn-ea"/>
          <a:cs typeface="+mn-cs"/>
        </a:defRPr>
      </a:lvl1pPr>
      <a:lvl2pPr marL="358775" indent="-179388" algn="l" defTabSz="457200" rtl="0" eaLnBrk="0" fontAlgn="base" hangingPunct="0">
        <a:lnSpc>
          <a:spcPts val="2400"/>
        </a:lnSpc>
        <a:spcBef>
          <a:spcPct val="20000"/>
        </a:spcBef>
        <a:spcAft>
          <a:spcPct val="0"/>
        </a:spcAft>
        <a:buFont typeface="Lucida Grande" charset="0"/>
        <a:buChar char="-"/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539750" indent="-179388" algn="l" defTabSz="457200" rtl="0" eaLnBrk="0" fontAlgn="base" hangingPunct="0">
        <a:lnSpc>
          <a:spcPts val="2400"/>
        </a:lnSpc>
        <a:spcBef>
          <a:spcPct val="20000"/>
        </a:spcBef>
        <a:spcAft>
          <a:spcPct val="0"/>
        </a:spcAft>
        <a:buFont typeface="Lucida Grande" charset="0"/>
        <a:buChar char="-"/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719138" indent="-179388" algn="l" defTabSz="457200" rtl="0" eaLnBrk="0" fontAlgn="base" hangingPunct="0">
        <a:lnSpc>
          <a:spcPts val="2400"/>
        </a:lnSpc>
        <a:spcBef>
          <a:spcPct val="20000"/>
        </a:spcBef>
        <a:spcAft>
          <a:spcPct val="0"/>
        </a:spcAft>
        <a:buFont typeface="Lucida Grande" charset="0"/>
        <a:buChar char="-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898525" indent="-179388" algn="l" defTabSz="457200" rtl="0" eaLnBrk="0" fontAlgn="base" hangingPunct="0">
        <a:lnSpc>
          <a:spcPts val="2400"/>
        </a:lnSpc>
        <a:spcBef>
          <a:spcPct val="20000"/>
        </a:spcBef>
        <a:spcAft>
          <a:spcPct val="0"/>
        </a:spcAft>
        <a:buFont typeface="Lucida Grande" charset="0"/>
        <a:buChar char="-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mailto:tullemans@ebu.ch" TargetMode="Externa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4.png"/><Relationship Id="rId5" Type="http://schemas.openxmlformats.org/officeDocument/2006/relationships/image" Target="../media/image23.jpeg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hyperlink" Target="http://www.flickr.com/photos/walkingsf/6277163176/in/photostream" TargetMode="Externa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3E6C438-C675-45C0-9052-353D3CBE3DC2}" type="slidenum">
              <a:rPr lang="nl-NL" smtClean="0"/>
              <a:pPr>
                <a:defRPr/>
              </a:pPr>
              <a:t>10</a:t>
            </a:fld>
            <a:endParaRPr lang="nl-NL"/>
          </a:p>
        </p:txBody>
      </p:sp>
      <p:sp>
        <p:nvSpPr>
          <p:cNvPr id="3" name="Rectangle 2"/>
          <p:cNvSpPr/>
          <p:nvPr/>
        </p:nvSpPr>
        <p:spPr>
          <a:xfrm>
            <a:off x="873579" y="1175657"/>
            <a:ext cx="7837714" cy="19482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lnSpc>
                <a:spcPct val="90000"/>
              </a:lnSpc>
              <a:buClr>
                <a:srgbClr val="000000"/>
              </a:buClr>
              <a:buSzPct val="100000"/>
            </a:pPr>
            <a:r>
              <a:rPr lang="en-GB" sz="2000" b="1" dirty="0" smtClean="0">
                <a:solidFill>
                  <a:srgbClr val="CC0000"/>
                </a:solidFill>
                <a:latin typeface="Lucida Sans Unicode" pitchFamily="34" charset="0"/>
                <a:cs typeface="Times New Roman" pitchFamily="18" charset="0"/>
              </a:rPr>
              <a:t>Open </a:t>
            </a:r>
            <a:r>
              <a:rPr lang="en-GB" sz="2000" b="1" dirty="0" err="1" smtClean="0">
                <a:solidFill>
                  <a:srgbClr val="CC0000"/>
                </a:solidFill>
                <a:latin typeface="Lucida Sans Unicode" pitchFamily="34" charset="0"/>
                <a:cs typeface="Times New Roman" pitchFamily="18" charset="0"/>
              </a:rPr>
              <a:t>ContEnt</a:t>
            </a:r>
            <a:r>
              <a:rPr lang="en-GB" sz="2000" b="1" dirty="0" smtClean="0">
                <a:solidFill>
                  <a:srgbClr val="CC0000"/>
                </a:solidFill>
                <a:latin typeface="Lucida Sans Unicode" pitchFamily="34" charset="0"/>
                <a:cs typeface="Times New Roman" pitchFamily="18" charset="0"/>
              </a:rPr>
              <a:t> Aware (OCEAN) Architecture</a:t>
            </a:r>
          </a:p>
          <a:p>
            <a:pPr marL="514350" indent="-514350">
              <a:lnSpc>
                <a:spcPct val="90000"/>
              </a:lnSpc>
              <a:buClr>
                <a:srgbClr val="000000"/>
              </a:buClr>
              <a:buSzPct val="100000"/>
              <a:buFont typeface="Arial" pitchFamily="34" charset="0"/>
              <a:buChar char="•"/>
            </a:pPr>
            <a:r>
              <a:rPr lang="en-GB" sz="1600" dirty="0" smtClean="0">
                <a:latin typeface="+mn-lt"/>
              </a:rPr>
              <a:t>Shape the evolution of Content Distribution Architectures, in line with regulation context, end-users expectations and providers requirements</a:t>
            </a:r>
          </a:p>
          <a:p>
            <a:pPr marL="514350" indent="-514350">
              <a:lnSpc>
                <a:spcPct val="90000"/>
              </a:lnSpc>
              <a:buClr>
                <a:srgbClr val="000000"/>
              </a:buClr>
              <a:buSzPct val="100000"/>
              <a:buFont typeface="Arial" pitchFamily="34" charset="0"/>
              <a:buChar char="•"/>
            </a:pPr>
            <a:r>
              <a:rPr lang="en-GB" sz="1600" dirty="0" smtClean="0">
                <a:latin typeface="+mn-lt"/>
              </a:rPr>
              <a:t>A new OPEN architecture to foster multi-vendor solutions, cut down content delivery cost and give better investment incentives for European players</a:t>
            </a:r>
          </a:p>
          <a:p>
            <a:pPr marL="514350" indent="-514350">
              <a:lnSpc>
                <a:spcPct val="90000"/>
              </a:lnSpc>
              <a:buClr>
                <a:srgbClr val="000000"/>
              </a:buClr>
              <a:buSzPct val="100000"/>
              <a:buFont typeface="Arial" pitchFamily="34" charset="0"/>
              <a:buChar char="•"/>
            </a:pPr>
            <a:r>
              <a:rPr lang="en-US" sz="1600" dirty="0" smtClean="0">
                <a:latin typeface="+mn-lt"/>
              </a:rPr>
              <a:t>Popularity tracking and caching algorithm, content aware congestion control, distributed delivery systems</a:t>
            </a:r>
            <a:endParaRPr lang="en-GB" sz="1600" dirty="0" smtClean="0">
              <a:latin typeface="+mn-lt"/>
            </a:endParaRPr>
          </a:p>
          <a:p>
            <a:pPr marL="677863" lvl="1" indent="-190500">
              <a:lnSpc>
                <a:spcPct val="90000"/>
              </a:lnSpc>
              <a:buClr>
                <a:srgbClr val="FC834A"/>
              </a:buClr>
              <a:buFont typeface="Wingdings" pitchFamily="2" charset="2"/>
              <a:buChar char="§"/>
            </a:pPr>
            <a:endParaRPr lang="en-GB" dirty="0"/>
          </a:p>
        </p:txBody>
      </p:sp>
      <p:pic>
        <p:nvPicPr>
          <p:cNvPr id="4" name="Picture 7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14400" y="3171605"/>
            <a:ext cx="7162800" cy="3107267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</p:pic>
      <p:pic>
        <p:nvPicPr>
          <p:cNvPr id="1026" name="Picture 2" descr="http://www.ict-ocean.eu/logo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529513" y="31750"/>
            <a:ext cx="1428750" cy="1422401"/>
          </a:xfrm>
          <a:prstGeom prst="rect">
            <a:avLst/>
          </a:prstGeom>
          <a:noFill/>
        </p:spPr>
      </p:pic>
      <p:pic>
        <p:nvPicPr>
          <p:cNvPr id="1028" name="Picture 4" descr="FP7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 rot="10800000">
            <a:off x="6427628" y="233139"/>
            <a:ext cx="1056752" cy="1144815"/>
          </a:xfrm>
          <a:prstGeom prst="rect">
            <a:avLst/>
          </a:prstGeom>
          <a:noFill/>
        </p:spPr>
      </p:pic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nl-NL" smtClean="0"/>
              <a:t>RMLL 2013</a:t>
            </a:r>
            <a:endParaRPr lang="nl-NL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17968" y="641418"/>
            <a:ext cx="6992937" cy="954087"/>
          </a:xfrm>
        </p:spPr>
        <p:txBody>
          <a:bodyPr/>
          <a:lstStyle/>
          <a:p>
            <a:r>
              <a:rPr lang="fr-CH" dirty="0" err="1" smtClean="0"/>
              <a:t>Virtualisation</a:t>
            </a:r>
            <a:r>
              <a:rPr lang="fr-CH" dirty="0" smtClean="0"/>
              <a:t> </a:t>
            </a:r>
            <a:r>
              <a:rPr lang="fr-CH" dirty="0" err="1" smtClean="0"/>
              <a:t>motivators</a:t>
            </a:r>
            <a:r>
              <a:rPr lang="fr-CH" dirty="0" smtClean="0"/>
              <a:t> </a:t>
            </a:r>
            <a:endParaRPr lang="fr-C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58913" y="1022289"/>
            <a:ext cx="7412132" cy="4354513"/>
          </a:xfrm>
        </p:spPr>
        <p:txBody>
          <a:bodyPr/>
          <a:lstStyle/>
          <a:p>
            <a:pPr>
              <a:buNone/>
            </a:pPr>
            <a:r>
              <a:rPr lang="en-GB" b="1" dirty="0" smtClean="0"/>
              <a:t>Production domain</a:t>
            </a:r>
            <a:endParaRPr lang="en-GB" dirty="0" smtClean="0"/>
          </a:p>
          <a:p>
            <a:pPr lvl="2"/>
            <a:r>
              <a:rPr lang="en-GB" i="1" dirty="0" smtClean="0"/>
              <a:t>File based production in decentralised but </a:t>
            </a:r>
            <a:r>
              <a:rPr lang="en-GB" b="1" i="1" dirty="0" smtClean="0"/>
              <a:t>networked</a:t>
            </a:r>
            <a:r>
              <a:rPr lang="en-GB" i="1" dirty="0" smtClean="0"/>
              <a:t> environment</a:t>
            </a:r>
          </a:p>
          <a:p>
            <a:pPr lvl="2"/>
            <a:r>
              <a:rPr lang="en-GB" i="1" dirty="0" smtClean="0"/>
              <a:t>Specific recording and editing choices for </a:t>
            </a:r>
            <a:r>
              <a:rPr lang="en-GB" b="1" i="1" dirty="0" smtClean="0"/>
              <a:t>different screen sizes</a:t>
            </a:r>
            <a:r>
              <a:rPr lang="en-GB" i="1" dirty="0" smtClean="0"/>
              <a:t> and publication platforms</a:t>
            </a:r>
          </a:p>
          <a:p>
            <a:pPr lvl="2"/>
            <a:r>
              <a:rPr lang="en-GB" b="1" i="1" dirty="0" smtClean="0"/>
              <a:t>Communicating workflows</a:t>
            </a:r>
            <a:r>
              <a:rPr lang="en-GB" i="1" dirty="0" smtClean="0"/>
              <a:t>, for example to aggregate metadata on all levels</a:t>
            </a:r>
          </a:p>
          <a:p>
            <a:pPr>
              <a:buNone/>
            </a:pPr>
            <a:r>
              <a:rPr lang="en-GB" b="1" dirty="0" smtClean="0"/>
              <a:t>Distribution domain </a:t>
            </a:r>
          </a:p>
          <a:p>
            <a:pPr lvl="2">
              <a:buFontTx/>
              <a:buChar char="-"/>
            </a:pPr>
            <a:r>
              <a:rPr lang="en-GB" i="1" dirty="0" smtClean="0"/>
              <a:t>Fragmented </a:t>
            </a:r>
            <a:r>
              <a:rPr lang="en-GB" i="1" dirty="0" err="1" smtClean="0"/>
              <a:t>playout</a:t>
            </a:r>
            <a:r>
              <a:rPr lang="en-GB" i="1" dirty="0" smtClean="0"/>
              <a:t> </a:t>
            </a:r>
            <a:r>
              <a:rPr lang="en-GB" i="1" dirty="0" err="1" smtClean="0"/>
              <a:t>cababilities</a:t>
            </a:r>
            <a:r>
              <a:rPr lang="en-GB" i="1" dirty="0" smtClean="0"/>
              <a:t> </a:t>
            </a:r>
            <a:r>
              <a:rPr lang="en-GB" i="1" dirty="0" err="1" smtClean="0"/>
              <a:t>playout</a:t>
            </a:r>
            <a:r>
              <a:rPr lang="en-GB" i="1" dirty="0" smtClean="0"/>
              <a:t> devices and </a:t>
            </a:r>
            <a:r>
              <a:rPr lang="en-GB" b="1" i="1" dirty="0" smtClean="0"/>
              <a:t>fast changing technology</a:t>
            </a:r>
            <a:r>
              <a:rPr lang="en-GB" i="1" dirty="0" smtClean="0"/>
              <a:t> / standards</a:t>
            </a:r>
          </a:p>
          <a:p>
            <a:pPr lvl="2"/>
            <a:r>
              <a:rPr lang="en-GB" i="1" dirty="0" smtClean="0"/>
              <a:t>To </a:t>
            </a:r>
            <a:r>
              <a:rPr lang="en-GB" b="1" i="1" dirty="0" smtClean="0"/>
              <a:t>improve user experience</a:t>
            </a:r>
            <a:r>
              <a:rPr lang="en-GB" i="1" dirty="0" smtClean="0"/>
              <a:t> all the content needs to be cached deep into the network as close as possible to the end user</a:t>
            </a:r>
          </a:p>
          <a:p>
            <a:pPr lvl="2"/>
            <a:r>
              <a:rPr lang="en-GB" i="1" dirty="0" smtClean="0"/>
              <a:t>Personalisation and </a:t>
            </a:r>
            <a:r>
              <a:rPr lang="en-GB" b="1" i="1" dirty="0" err="1" smtClean="0"/>
              <a:t>interactivety</a:t>
            </a:r>
            <a:r>
              <a:rPr lang="en-GB" i="1" dirty="0" smtClean="0"/>
              <a:t> needs</a:t>
            </a:r>
          </a:p>
          <a:p>
            <a:pPr lvl="2"/>
            <a:r>
              <a:rPr lang="en-GB" b="1" i="1" dirty="0" smtClean="0"/>
              <a:t>Fast scaling </a:t>
            </a:r>
            <a:r>
              <a:rPr lang="en-GB" b="1" i="1" dirty="0" err="1" smtClean="0"/>
              <a:t>infrasturctures</a:t>
            </a:r>
            <a:r>
              <a:rPr lang="en-GB" i="1" dirty="0" smtClean="0"/>
              <a:t> to adapt to sudden changing audience consumption patters</a:t>
            </a:r>
          </a:p>
          <a:p>
            <a:pPr lvl="2"/>
            <a:r>
              <a:rPr lang="en-GB" b="1" i="1" dirty="0" smtClean="0"/>
              <a:t>Digital </a:t>
            </a:r>
            <a:r>
              <a:rPr lang="en-GB" b="1" i="1" dirty="0" err="1" smtClean="0"/>
              <a:t>fyber</a:t>
            </a:r>
            <a:r>
              <a:rPr lang="en-GB" b="1" i="1" dirty="0" smtClean="0"/>
              <a:t> backbone</a:t>
            </a:r>
            <a:r>
              <a:rPr lang="en-GB" i="1" dirty="0" smtClean="0"/>
              <a:t> connecting gateways, caches and antennas</a:t>
            </a:r>
            <a:endParaRPr lang="en-GB" i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nl-NL" smtClean="0"/>
              <a:t>RMLL 2013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6C805B9-29FB-4535-9C5B-C152DC7B77EA}" type="slidenum">
              <a:rPr lang="en-GB" smtClean="0"/>
              <a:pPr>
                <a:defRPr/>
              </a:pPr>
              <a:t>11</a:t>
            </a:fld>
            <a:endParaRPr lang="en-GB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1"/>
          <p:cNvSpPr/>
          <p:nvPr/>
        </p:nvSpPr>
        <p:spPr>
          <a:xfrm>
            <a:off x="260600" y="4820663"/>
            <a:ext cx="8508381" cy="739581"/>
          </a:xfrm>
          <a:prstGeom prst="roundRect">
            <a:avLst/>
          </a:prstGeom>
          <a:solidFill>
            <a:srgbClr val="FFFFFF"/>
          </a:solidFill>
          <a:ln w="28575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233738"/>
            <a:r>
              <a:rPr lang="en-GB" sz="1000" b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Storage (VoD, shared Storage)</a:t>
            </a:r>
          </a:p>
          <a:p>
            <a:pPr marL="3322638" indent="-88900">
              <a:buFont typeface="Wingdings" pitchFamily="2" charset="2"/>
              <a:buChar char="§"/>
            </a:pPr>
            <a:r>
              <a:rPr lang="en-GB" sz="10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EMC, 5 different tiers</a:t>
            </a:r>
          </a:p>
          <a:p>
            <a:pPr marL="3322638" indent="-88900">
              <a:buFont typeface="Wingdings" pitchFamily="2" charset="2"/>
              <a:buChar char="§"/>
            </a:pPr>
            <a:r>
              <a:rPr lang="en-GB" sz="10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Block level replicated over 2 sites</a:t>
            </a:r>
          </a:p>
          <a:p>
            <a:pPr marL="3322638" indent="-88900">
              <a:buFont typeface="Wingdings" pitchFamily="2" charset="2"/>
              <a:buChar char="§"/>
            </a:pPr>
            <a:r>
              <a:rPr lang="en-GB" sz="10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NFS, CIFS</a:t>
            </a:r>
          </a:p>
        </p:txBody>
      </p:sp>
      <p:sp>
        <p:nvSpPr>
          <p:cNvPr id="4" name="Rounded Rectangle 1"/>
          <p:cNvSpPr/>
          <p:nvPr/>
        </p:nvSpPr>
        <p:spPr>
          <a:xfrm>
            <a:off x="260600" y="3926157"/>
            <a:ext cx="8508381" cy="782596"/>
          </a:xfrm>
          <a:prstGeom prst="roundRect">
            <a:avLst/>
          </a:prstGeom>
          <a:solidFill>
            <a:srgbClr val="FFFFFF"/>
          </a:solidFill>
          <a:ln w="28575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233738"/>
            <a:r>
              <a:rPr lang="en-GB" sz="1000" b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Computing</a:t>
            </a:r>
          </a:p>
          <a:p>
            <a:pPr marL="3322638" indent="-88900">
              <a:buFont typeface="Wingdings" pitchFamily="2" charset="2"/>
              <a:buChar char="§"/>
            </a:pPr>
            <a:r>
              <a:rPr lang="en-GB" sz="10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Hypervisor: Vmware</a:t>
            </a:r>
          </a:p>
          <a:p>
            <a:pPr marL="3322638" indent="-88900">
              <a:buFont typeface="Wingdings" pitchFamily="2" charset="2"/>
              <a:buChar char="§"/>
            </a:pPr>
            <a:r>
              <a:rPr lang="en-GB" sz="10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Servers: Cisco UCS blades (2 sites)</a:t>
            </a:r>
          </a:p>
          <a:p>
            <a:pPr marL="3322638" indent="-88900">
              <a:buFont typeface="Wingdings" pitchFamily="2" charset="2"/>
              <a:buChar char="§"/>
            </a:pPr>
            <a:r>
              <a:rPr lang="en-GB" sz="10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All connections on 10 GE</a:t>
            </a:r>
          </a:p>
        </p:txBody>
      </p:sp>
      <p:sp>
        <p:nvSpPr>
          <p:cNvPr id="5" name="Rounded Rectangle 1"/>
          <p:cNvSpPr/>
          <p:nvPr/>
        </p:nvSpPr>
        <p:spPr>
          <a:xfrm>
            <a:off x="260600" y="2974609"/>
            <a:ext cx="8469414" cy="866553"/>
          </a:xfrm>
          <a:prstGeom prst="roundRect">
            <a:avLst/>
          </a:prstGeom>
          <a:solidFill>
            <a:srgbClr val="FFFFFF"/>
          </a:solidFill>
          <a:ln w="28575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233738"/>
            <a:r>
              <a:rPr lang="en-GB" sz="1000" b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Cloud orchestration</a:t>
            </a:r>
          </a:p>
          <a:p>
            <a:pPr marL="3322638" indent="-88900">
              <a:buFont typeface="Wingdings" pitchFamily="2" charset="2"/>
              <a:buChar char="§"/>
            </a:pPr>
            <a:r>
              <a:rPr lang="en-GB" sz="10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RESTful API ; Self service portal (web frontend)</a:t>
            </a:r>
          </a:p>
          <a:p>
            <a:pPr marL="3322638" indent="-88900">
              <a:buFont typeface="Wingdings" pitchFamily="2" charset="2"/>
              <a:buChar char="§"/>
            </a:pPr>
            <a:r>
              <a:rPr lang="en-GB" sz="10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Usage based billing (on hourly basis)</a:t>
            </a:r>
          </a:p>
          <a:p>
            <a:pPr marL="3322638" indent="-88900">
              <a:buFont typeface="Wingdings" pitchFamily="2" charset="2"/>
              <a:buChar char="§"/>
            </a:pPr>
            <a:r>
              <a:rPr lang="en-GB" sz="10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Completely seperated environments (test, integration, dev, prod)</a:t>
            </a:r>
          </a:p>
          <a:p>
            <a:pPr marL="3322638" indent="-88900">
              <a:buFont typeface="Wingdings" pitchFamily="2" charset="2"/>
              <a:buChar char="§"/>
            </a:pPr>
            <a:r>
              <a:rPr lang="en-GB" sz="10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OS agnostic</a:t>
            </a:r>
          </a:p>
        </p:txBody>
      </p:sp>
      <p:sp>
        <p:nvSpPr>
          <p:cNvPr id="6" name="Rounded Rectangle 1"/>
          <p:cNvSpPr/>
          <p:nvPr/>
        </p:nvSpPr>
        <p:spPr>
          <a:xfrm>
            <a:off x="260600" y="2235265"/>
            <a:ext cx="8469415" cy="650127"/>
          </a:xfrm>
          <a:prstGeom prst="roundRect">
            <a:avLst/>
          </a:prstGeom>
          <a:solidFill>
            <a:srgbClr val="FFFFFF"/>
          </a:solidFill>
          <a:ln w="28575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233738"/>
            <a:r>
              <a:rPr lang="en-GB" sz="1000" b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Automation: Common platformservice for all corporate units</a:t>
            </a:r>
          </a:p>
          <a:p>
            <a:pPr marL="3233738">
              <a:buFont typeface="Wingdings" pitchFamily="2" charset="2"/>
              <a:buChar char="§"/>
            </a:pPr>
            <a:r>
              <a:rPr lang="en-GB" sz="10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Puppet, Icinga, Graylog, HA-Proxy, Pakiti, shared repos, ....</a:t>
            </a:r>
          </a:p>
          <a:p>
            <a:pPr marL="3233738">
              <a:buFont typeface="Wingdings" pitchFamily="2" charset="2"/>
              <a:buChar char="§"/>
            </a:pPr>
            <a:r>
              <a:rPr lang="en-GB" sz="10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Dedicated application services according the different architecture of the SRG units</a:t>
            </a:r>
          </a:p>
          <a:p>
            <a:pPr marL="88900" indent="-88900">
              <a:buFont typeface="Wingdings" pitchFamily="2" charset="2"/>
              <a:buChar char="§"/>
            </a:pPr>
            <a:endParaRPr lang="en-GB" sz="100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88900" indent="-88900">
              <a:buFont typeface="Wingdings" pitchFamily="2" charset="2"/>
              <a:buChar char="§"/>
            </a:pPr>
            <a:endParaRPr lang="en-GB" sz="100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Rounded Rectangle 1"/>
          <p:cNvSpPr/>
          <p:nvPr/>
        </p:nvSpPr>
        <p:spPr>
          <a:xfrm>
            <a:off x="260601" y="549352"/>
            <a:ext cx="8508381" cy="1611025"/>
          </a:xfrm>
          <a:prstGeom prst="roundRect">
            <a:avLst/>
          </a:prstGeom>
          <a:solidFill>
            <a:srgbClr val="FFFFFF"/>
          </a:solidFill>
          <a:ln w="28575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4672013" lvl="1" indent="-88900">
              <a:tabLst>
                <a:tab pos="88900" algn="l"/>
              </a:tabLst>
            </a:pPr>
            <a:r>
              <a:rPr lang="en-GB" sz="1000" b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Media Delivery</a:t>
            </a:r>
            <a:r>
              <a:rPr lang="en-GB" sz="10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:</a:t>
            </a:r>
          </a:p>
          <a:p>
            <a:pPr marL="4672013" lvl="1" indent="-88900">
              <a:buFont typeface="Wingdings" pitchFamily="2" charset="2"/>
              <a:buChar char="§"/>
              <a:tabLst>
                <a:tab pos="88900" algn="l"/>
              </a:tabLst>
            </a:pPr>
            <a:r>
              <a:rPr lang="en-GB" sz="10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Self operated CDN platforms (caching, audio live streaming, HBB TV)</a:t>
            </a:r>
          </a:p>
          <a:p>
            <a:pPr marL="4672013" lvl="1" indent="-88900">
              <a:buFont typeface="Wingdings" pitchFamily="2" charset="2"/>
              <a:buChar char="§"/>
              <a:tabLst>
                <a:tab pos="88900" algn="l"/>
              </a:tabLst>
            </a:pPr>
            <a:r>
              <a:rPr lang="en-GB" sz="10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Peerings / uplinks to swiss internet providers at two internet peering points in Switzerland</a:t>
            </a:r>
          </a:p>
          <a:p>
            <a:pPr marL="4672013" lvl="1" indent="-88900">
              <a:buFont typeface="Wingdings" pitchFamily="2" charset="2"/>
              <a:buChar char="§"/>
              <a:tabLst>
                <a:tab pos="88900" algn="l"/>
              </a:tabLst>
            </a:pPr>
            <a:r>
              <a:rPr lang="en-GB" sz="10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Global loadbalancing / Trafficmanagement (dyn)</a:t>
            </a:r>
          </a:p>
          <a:p>
            <a:pPr marL="4672013" lvl="1" indent="-88900">
              <a:buFont typeface="Wingdings" pitchFamily="2" charset="2"/>
              <a:buChar char="§"/>
              <a:tabLst>
                <a:tab pos="88900" algn="l"/>
              </a:tabLst>
            </a:pPr>
            <a:r>
              <a:rPr lang="en-GB" sz="10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Akamai</a:t>
            </a:r>
          </a:p>
          <a:p>
            <a:pPr marL="4672013" lvl="1" indent="-88900">
              <a:buFont typeface="Wingdings" pitchFamily="2" charset="2"/>
              <a:buChar char="§"/>
              <a:tabLst>
                <a:tab pos="88900" algn="l"/>
              </a:tabLst>
            </a:pPr>
            <a:r>
              <a:rPr lang="en-GB" sz="10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www :  2x 9 Gbps (shared for all purposes of SRG)</a:t>
            </a:r>
          </a:p>
          <a:p>
            <a:pPr marL="4672013" lvl="1" indent="-88900">
              <a:buFont typeface="Wingdings" pitchFamily="2" charset="2"/>
              <a:buChar char="§"/>
              <a:tabLst>
                <a:tab pos="88900" algn="l"/>
              </a:tabLst>
            </a:pPr>
            <a:r>
              <a:rPr lang="en-GB" sz="10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traffic forecast 2013: 29 PB Akamai / 23 PB self operated CDN</a:t>
            </a:r>
          </a:p>
          <a:p>
            <a:pPr marL="88900" indent="-88900">
              <a:buFont typeface="Wingdings" pitchFamily="2" charset="2"/>
              <a:buChar char="§"/>
            </a:pPr>
            <a:endParaRPr lang="en-GB" sz="100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88900" indent="-88900">
              <a:buFont typeface="Wingdings" pitchFamily="2" charset="2"/>
              <a:buChar char="§"/>
            </a:pPr>
            <a:endParaRPr lang="en-GB" sz="100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" name="Rounded Rectangle 1"/>
          <p:cNvSpPr/>
          <p:nvPr/>
        </p:nvSpPr>
        <p:spPr>
          <a:xfrm>
            <a:off x="260600" y="5642296"/>
            <a:ext cx="8469415" cy="683384"/>
          </a:xfrm>
          <a:prstGeom prst="roundRect">
            <a:avLst/>
          </a:prstGeom>
          <a:solidFill>
            <a:srgbClr val="FFFFFF"/>
          </a:solidFill>
          <a:ln w="28575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233738"/>
            <a:r>
              <a:rPr lang="en-GB" sz="1000" b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WAN / Core network</a:t>
            </a:r>
          </a:p>
          <a:p>
            <a:pPr marL="3322638" indent="-88900">
              <a:buFont typeface="Wingdings" pitchFamily="2" charset="2"/>
              <a:buChar char="§"/>
            </a:pPr>
            <a:r>
              <a:rPr lang="en-GB" sz="10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Dark fibre ring around Switzerland</a:t>
            </a:r>
          </a:p>
          <a:p>
            <a:pPr marL="3322638" indent="-88900">
              <a:buFont typeface="Wingdings" pitchFamily="2" charset="2"/>
              <a:buChar char="§"/>
            </a:pPr>
            <a:r>
              <a:rPr lang="en-GB" sz="10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Mulitple 10 GE</a:t>
            </a:r>
          </a:p>
          <a:p>
            <a:pPr marL="3322638" indent="-88900">
              <a:buFont typeface="Wingdings" pitchFamily="2" charset="2"/>
              <a:buChar char="§"/>
            </a:pPr>
            <a:r>
              <a:rPr lang="en-GB" sz="10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Connecting all corporate units (offices, encoding stations, datacenters, archives, ...)</a:t>
            </a:r>
          </a:p>
        </p:txBody>
      </p:sp>
      <p:sp>
        <p:nvSpPr>
          <p:cNvPr id="9" name="Cloud 97"/>
          <p:cNvSpPr/>
          <p:nvPr/>
        </p:nvSpPr>
        <p:spPr>
          <a:xfrm>
            <a:off x="839109" y="4200809"/>
            <a:ext cx="1338934" cy="466699"/>
          </a:xfrm>
          <a:prstGeom prst="cloud">
            <a:avLst/>
          </a:prstGeom>
          <a:solidFill>
            <a:schemeClr val="bg1"/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  <a:effectLst>
            <a:outerShdw dist="38100" dir="270000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pPr algn="ctr"/>
            <a:r>
              <a:rPr lang="en-GB" sz="10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    Computing</a:t>
            </a:r>
          </a:p>
        </p:txBody>
      </p:sp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6642" y="4099456"/>
            <a:ext cx="310657" cy="4017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9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126194" y="4814927"/>
            <a:ext cx="500489" cy="7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64446" y="4041879"/>
            <a:ext cx="310657" cy="4017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32250" y="3962000"/>
            <a:ext cx="310657" cy="4017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Oval 50"/>
          <p:cNvSpPr/>
          <p:nvPr/>
        </p:nvSpPr>
        <p:spPr>
          <a:xfrm>
            <a:off x="379755" y="5828227"/>
            <a:ext cx="2635324" cy="376385"/>
          </a:xfrm>
          <a:prstGeom prst="ellipse">
            <a:avLst/>
          </a:prstGeom>
          <a:noFill/>
          <a:ln w="3810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GB" sz="12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Corporate core network</a:t>
            </a:r>
            <a:endParaRPr lang="en-GB" sz="12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Oval 79"/>
          <p:cNvSpPr/>
          <p:nvPr/>
        </p:nvSpPr>
        <p:spPr>
          <a:xfrm>
            <a:off x="426311" y="5764042"/>
            <a:ext cx="2633235" cy="339210"/>
          </a:xfrm>
          <a:prstGeom prst="ellipse">
            <a:avLst/>
          </a:prstGeom>
          <a:noFill/>
          <a:ln w="38100">
            <a:solidFill>
              <a:schemeClr val="bg1">
                <a:lumMod val="85000"/>
              </a:schemeClr>
            </a:solidFill>
          </a:ln>
          <a:effectLst>
            <a:outerShdw dist="38100" dir="270000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>
              <a:solidFill>
                <a:schemeClr val="tx1"/>
              </a:solidFill>
            </a:endParaRPr>
          </a:p>
        </p:txBody>
      </p:sp>
      <p:pic>
        <p:nvPicPr>
          <p:cNvPr id="16" name="Picture 2" descr="http://upload.wikimedia.org/wikipedia/en/4/40/CloudStack_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56118" y="3192180"/>
            <a:ext cx="1909677" cy="326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Puppet Labs Logo - Horizontal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94294" y="2381775"/>
            <a:ext cx="1186800" cy="342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Cloud 99"/>
          <p:cNvSpPr/>
          <p:nvPr/>
        </p:nvSpPr>
        <p:spPr>
          <a:xfrm>
            <a:off x="333294" y="1042648"/>
            <a:ext cx="1564389" cy="417297"/>
          </a:xfrm>
          <a:prstGeom prst="cloud">
            <a:avLst/>
          </a:prstGeom>
          <a:solidFill>
            <a:schemeClr val="bg1"/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  <a:effectLst>
            <a:outerShdw dist="38100" dir="270000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pPr algn="ctr"/>
            <a:r>
              <a:rPr lang="en-GB" sz="12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/>
            </a:r>
            <a:br>
              <a:rPr lang="en-GB" sz="1200" smtClean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GB" sz="120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endParaRPr lang="en-GB" sz="120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en-GB" sz="12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                 </a:t>
            </a:r>
            <a:r>
              <a:rPr lang="en-GB" sz="9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Traffic Management</a:t>
            </a:r>
          </a:p>
        </p:txBody>
      </p:sp>
      <p:sp>
        <p:nvSpPr>
          <p:cNvPr id="19" name="Cloud 99"/>
          <p:cNvSpPr/>
          <p:nvPr/>
        </p:nvSpPr>
        <p:spPr>
          <a:xfrm>
            <a:off x="2057353" y="1146727"/>
            <a:ext cx="1035785" cy="428813"/>
          </a:xfrm>
          <a:prstGeom prst="cloud">
            <a:avLst/>
          </a:prstGeom>
          <a:solidFill>
            <a:schemeClr val="bg1"/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  <a:effectLst>
            <a:outerShdw dist="38100" dir="270000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pPr algn="ctr"/>
            <a:r>
              <a:rPr lang="en-GB" sz="12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/>
            </a:r>
            <a:br>
              <a:rPr lang="en-GB" sz="1200" smtClean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GB" sz="120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endParaRPr lang="en-GB" sz="120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en-GB" sz="12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Akamai</a:t>
            </a:r>
          </a:p>
        </p:txBody>
      </p:sp>
      <p:pic>
        <p:nvPicPr>
          <p:cNvPr id="20" name="Picture 87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453667" y="927747"/>
            <a:ext cx="317739" cy="4090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Cloud 101"/>
          <p:cNvSpPr/>
          <p:nvPr/>
        </p:nvSpPr>
        <p:spPr>
          <a:xfrm>
            <a:off x="2168638" y="755323"/>
            <a:ext cx="375645" cy="231192"/>
          </a:xfrm>
          <a:prstGeom prst="cloud">
            <a:avLst/>
          </a:prstGeom>
          <a:solidFill>
            <a:schemeClr val="bg1"/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  <a:effectLst>
            <a:outerShdw dist="38100" dir="270000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pPr algn="ctr"/>
            <a:endParaRPr lang="en-GB" sz="120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2" name="Cloud 102"/>
          <p:cNvSpPr/>
          <p:nvPr/>
        </p:nvSpPr>
        <p:spPr>
          <a:xfrm>
            <a:off x="2550904" y="666764"/>
            <a:ext cx="375645" cy="231192"/>
          </a:xfrm>
          <a:prstGeom prst="cloud">
            <a:avLst/>
          </a:prstGeom>
          <a:solidFill>
            <a:schemeClr val="bg1"/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  <a:effectLst>
            <a:outerShdw dist="38100" dir="270000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pPr algn="ctr"/>
            <a:endParaRPr lang="en-GB" sz="120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3" name="Cloud 103"/>
          <p:cNvSpPr/>
          <p:nvPr/>
        </p:nvSpPr>
        <p:spPr>
          <a:xfrm>
            <a:off x="2771406" y="885807"/>
            <a:ext cx="375645" cy="231192"/>
          </a:xfrm>
          <a:prstGeom prst="cloud">
            <a:avLst/>
          </a:prstGeom>
          <a:solidFill>
            <a:schemeClr val="bg1"/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  <a:effectLst>
            <a:outerShdw dist="38100" dir="270000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pPr algn="ctr"/>
            <a:endParaRPr lang="en-GB" sz="120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4" name="Cloud 7"/>
          <p:cNvSpPr/>
          <p:nvPr/>
        </p:nvSpPr>
        <p:spPr>
          <a:xfrm>
            <a:off x="723171" y="1533867"/>
            <a:ext cx="1510330" cy="558843"/>
          </a:xfrm>
          <a:prstGeom prst="cloud">
            <a:avLst/>
          </a:prstGeom>
          <a:solidFill>
            <a:schemeClr val="bg1"/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  <a:effectLst>
            <a:outerShdw dist="38100" dir="270000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pPr algn="ctr"/>
            <a:r>
              <a:rPr lang="en-GB" sz="1400" b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WWW</a:t>
            </a:r>
            <a:endParaRPr lang="en-GB" sz="1200" b="1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en-GB" sz="1000" b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</a:t>
            </a:r>
            <a:r>
              <a:rPr lang="en-GB" sz="10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nternet; Peering</a:t>
            </a:r>
          </a:p>
        </p:txBody>
      </p:sp>
      <p:sp>
        <p:nvSpPr>
          <p:cNvPr id="25" name="Cloud 99"/>
          <p:cNvSpPr/>
          <p:nvPr/>
        </p:nvSpPr>
        <p:spPr>
          <a:xfrm>
            <a:off x="2742511" y="1572782"/>
            <a:ext cx="1495829" cy="505254"/>
          </a:xfrm>
          <a:prstGeom prst="cloud">
            <a:avLst/>
          </a:prstGeom>
          <a:solidFill>
            <a:schemeClr val="bg1"/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  <a:effectLst>
            <a:outerShdw dist="38100" dir="270000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pPr algn="ctr"/>
            <a:r>
              <a:rPr lang="en-GB" sz="12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/>
            </a:r>
            <a:br>
              <a:rPr lang="en-GB" sz="1200" smtClean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GB" sz="120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endParaRPr lang="en-GB" sz="120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en-GB" sz="10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On premise CDN Platform</a:t>
            </a:r>
          </a:p>
        </p:txBody>
      </p:sp>
      <p:pic>
        <p:nvPicPr>
          <p:cNvPr id="26" name="Picture 9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304493" y="1310081"/>
            <a:ext cx="317739" cy="4090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" name="Cloud 102"/>
          <p:cNvSpPr/>
          <p:nvPr/>
        </p:nvSpPr>
        <p:spPr>
          <a:xfrm>
            <a:off x="3368223" y="1137424"/>
            <a:ext cx="375645" cy="231192"/>
          </a:xfrm>
          <a:prstGeom prst="cloud">
            <a:avLst/>
          </a:prstGeom>
          <a:solidFill>
            <a:schemeClr val="bg1"/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  <a:effectLst>
            <a:outerShdw dist="38100" dir="270000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pPr algn="ctr"/>
            <a:endParaRPr lang="en-GB" sz="120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8" name="Cloud 103"/>
          <p:cNvSpPr/>
          <p:nvPr/>
        </p:nvSpPr>
        <p:spPr>
          <a:xfrm>
            <a:off x="3588725" y="1356467"/>
            <a:ext cx="375645" cy="231192"/>
          </a:xfrm>
          <a:prstGeom prst="cloud">
            <a:avLst/>
          </a:prstGeom>
          <a:solidFill>
            <a:schemeClr val="bg1"/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  <a:effectLst>
            <a:outerShdw dist="38100" dir="270000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pPr algn="ctr"/>
            <a:endParaRPr lang="en-GB" sz="120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9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069039" y="686286"/>
            <a:ext cx="409296" cy="4705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" name="Picture 4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b="12995"/>
          <a:stretch/>
        </p:blipFill>
        <p:spPr bwMode="auto">
          <a:xfrm>
            <a:off x="847104" y="873562"/>
            <a:ext cx="325192" cy="42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GB" dirty="0" smtClean="0"/>
              <a:t>Oscied basics</a:t>
            </a:r>
            <a:endParaRPr lang="en-GB" dirty="0"/>
          </a:p>
        </p:txBody>
      </p:sp>
      <p:sp>
        <p:nvSpPr>
          <p:cNvPr id="21507" name="Slide Number Placeholder 2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DC022B29-2F9E-4AB4-B691-7AD76662837A}" type="slidenum">
              <a:rPr lang="nl-NL" smtClean="0"/>
              <a:pPr/>
              <a:t>13</a:t>
            </a:fld>
            <a:endParaRPr lang="nl-NL" smtClean="0"/>
          </a:p>
        </p:txBody>
      </p:sp>
      <p:sp>
        <p:nvSpPr>
          <p:cNvPr id="21508" name="TextBox 3"/>
          <p:cNvSpPr txBox="1">
            <a:spLocks noChangeArrowheads="1"/>
          </p:cNvSpPr>
          <p:nvPr/>
        </p:nvSpPr>
        <p:spPr bwMode="auto">
          <a:xfrm>
            <a:off x="1348976" y="1392068"/>
            <a:ext cx="7348538" cy="5078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GB" i="1" dirty="0"/>
              <a:t> </a:t>
            </a:r>
            <a:r>
              <a:rPr lang="en-GB" b="1" dirty="0"/>
              <a:t>Scalable cloud infrastructure</a:t>
            </a:r>
          </a:p>
          <a:p>
            <a:pPr lvl="1">
              <a:buFont typeface="Arial" pitchFamily="34" charset="0"/>
              <a:buChar char="•"/>
            </a:pPr>
            <a:r>
              <a:rPr lang="en-GB" i="1" dirty="0"/>
              <a:t> Virtualisation of </a:t>
            </a:r>
            <a:r>
              <a:rPr lang="en-GB" i="1" dirty="0" smtClean="0"/>
              <a:t>storage, encoding and distribution</a:t>
            </a:r>
            <a:endParaRPr lang="en-GB" i="1" dirty="0"/>
          </a:p>
          <a:p>
            <a:pPr lvl="1">
              <a:buFont typeface="Arial" pitchFamily="34" charset="0"/>
              <a:buChar char="•"/>
            </a:pPr>
            <a:r>
              <a:rPr lang="en-GB" i="1" dirty="0"/>
              <a:t> Elasticity: Fast up-/down-scaling </a:t>
            </a:r>
            <a:r>
              <a:rPr lang="en-GB" i="1" dirty="0" smtClean="0"/>
              <a:t> in private and public cloud</a:t>
            </a:r>
            <a:endParaRPr lang="en-GB" i="1" dirty="0"/>
          </a:p>
          <a:p>
            <a:pPr>
              <a:buFont typeface="Arial" pitchFamily="34" charset="0"/>
              <a:buChar char="•"/>
            </a:pPr>
            <a:r>
              <a:rPr lang="en-GB" dirty="0"/>
              <a:t> </a:t>
            </a:r>
            <a:r>
              <a:rPr lang="en-GB" b="1" dirty="0"/>
              <a:t>Manageable </a:t>
            </a:r>
            <a:r>
              <a:rPr lang="en-GB" b="1" dirty="0" smtClean="0"/>
              <a:t>services</a:t>
            </a:r>
          </a:p>
          <a:p>
            <a:pPr lvl="1">
              <a:buFont typeface="Arial" pitchFamily="34" charset="0"/>
              <a:buChar char="•"/>
            </a:pPr>
            <a:r>
              <a:rPr lang="en-GB" dirty="0" smtClean="0"/>
              <a:t> </a:t>
            </a:r>
            <a:r>
              <a:rPr lang="en-GB" i="1" dirty="0" smtClean="0"/>
              <a:t>Control scaling of virtual services in hybrid cloud</a:t>
            </a:r>
          </a:p>
          <a:p>
            <a:pPr lvl="1">
              <a:buFont typeface="Arial" pitchFamily="34" charset="0"/>
              <a:buChar char="•"/>
            </a:pPr>
            <a:r>
              <a:rPr lang="en-GB" i="1" dirty="0" smtClean="0"/>
              <a:t> </a:t>
            </a:r>
            <a:r>
              <a:rPr lang="en-GB" i="1" dirty="0"/>
              <a:t>Manage </a:t>
            </a:r>
            <a:r>
              <a:rPr lang="en-GB" i="1" dirty="0" smtClean="0"/>
              <a:t>settings and control costs</a:t>
            </a:r>
            <a:endParaRPr lang="en-GB" i="1" dirty="0"/>
          </a:p>
          <a:p>
            <a:pPr>
              <a:buFont typeface="Arial" pitchFamily="34" charset="0"/>
              <a:buChar char="•"/>
            </a:pPr>
            <a:r>
              <a:rPr lang="en-GB" dirty="0"/>
              <a:t> </a:t>
            </a:r>
            <a:r>
              <a:rPr lang="en-GB" b="1" dirty="0"/>
              <a:t>All components are open source</a:t>
            </a:r>
          </a:p>
          <a:p>
            <a:pPr lvl="1">
              <a:buFont typeface="Arial" pitchFamily="34" charset="0"/>
              <a:buChar char="•"/>
            </a:pPr>
            <a:r>
              <a:rPr lang="en-GB" dirty="0"/>
              <a:t> </a:t>
            </a:r>
            <a:r>
              <a:rPr lang="en-GB" i="1" dirty="0"/>
              <a:t>Library of code embedded in functional service</a:t>
            </a:r>
          </a:p>
          <a:p>
            <a:pPr lvl="1">
              <a:buFont typeface="Arial" pitchFamily="34" charset="0"/>
              <a:buChar char="•"/>
            </a:pPr>
            <a:r>
              <a:rPr lang="en-GB" i="1" dirty="0"/>
              <a:t> Fast interchange of knowledge</a:t>
            </a:r>
          </a:p>
          <a:p>
            <a:pPr lvl="1">
              <a:buFont typeface="Arial" pitchFamily="34" charset="0"/>
              <a:buChar char="•"/>
            </a:pPr>
            <a:r>
              <a:rPr lang="en-GB" i="1" dirty="0"/>
              <a:t> Availability of development communities</a:t>
            </a:r>
          </a:p>
          <a:p>
            <a:pPr>
              <a:buFont typeface="Arial" pitchFamily="34" charset="0"/>
              <a:buChar char="•"/>
            </a:pPr>
            <a:r>
              <a:rPr lang="en-GB" dirty="0"/>
              <a:t> </a:t>
            </a:r>
            <a:r>
              <a:rPr lang="en-GB" b="1" dirty="0"/>
              <a:t>Modular development</a:t>
            </a:r>
          </a:p>
          <a:p>
            <a:pPr lvl="1">
              <a:buFont typeface="Arial" pitchFamily="34" charset="0"/>
              <a:buChar char="•"/>
            </a:pPr>
            <a:r>
              <a:rPr lang="en-GB" dirty="0"/>
              <a:t> </a:t>
            </a:r>
            <a:r>
              <a:rPr lang="en-GB" i="1" dirty="0"/>
              <a:t>Use of interchangeable modules</a:t>
            </a:r>
          </a:p>
          <a:p>
            <a:pPr lvl="1">
              <a:buFont typeface="Arial" pitchFamily="34" charset="0"/>
              <a:buChar char="•"/>
            </a:pPr>
            <a:r>
              <a:rPr lang="en-GB" i="1" dirty="0"/>
              <a:t> Decentralised parallel </a:t>
            </a:r>
            <a:r>
              <a:rPr lang="en-GB" i="1" dirty="0" smtClean="0"/>
              <a:t>development</a:t>
            </a:r>
          </a:p>
          <a:p>
            <a:pPr lvl="1">
              <a:buFont typeface="Arial" pitchFamily="34" charset="0"/>
              <a:buChar char="•"/>
            </a:pPr>
            <a:endParaRPr lang="fr-CH" dirty="0" smtClean="0"/>
          </a:p>
          <a:p>
            <a:pPr lvl="1">
              <a:buFont typeface="Arial" pitchFamily="34" charset="0"/>
              <a:buChar char="•"/>
            </a:pPr>
            <a:endParaRPr lang="fr-CH" dirty="0" smtClean="0"/>
          </a:p>
          <a:p>
            <a:pPr lvl="0"/>
            <a:endParaRPr lang="fr-CH" dirty="0" smtClean="0"/>
          </a:p>
          <a:p>
            <a:pPr lvl="2">
              <a:buFont typeface="Arial" pitchFamily="34" charset="0"/>
              <a:buChar char="•"/>
            </a:pPr>
            <a:endParaRPr lang="en-GB" i="1" dirty="0"/>
          </a:p>
          <a:p>
            <a:pPr lvl="1"/>
            <a:r>
              <a:rPr lang="en-GB" dirty="0"/>
              <a:t> 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nl-NL" smtClean="0"/>
              <a:t>RMLL 2013</a:t>
            </a:r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GB" dirty="0" smtClean="0"/>
              <a:t>Oscied development cycles</a:t>
            </a:r>
            <a:endParaRPr lang="en-GB" dirty="0"/>
          </a:p>
        </p:txBody>
      </p:sp>
      <p:sp>
        <p:nvSpPr>
          <p:cNvPr id="22531" name="Slide Number Placeholder 2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FABA76AC-CA21-4010-8AD6-AEC643FB6288}" type="slidenum">
              <a:rPr lang="nl-NL" smtClean="0"/>
              <a:pPr/>
              <a:t>14</a:t>
            </a:fld>
            <a:endParaRPr lang="nl-NL" smtClean="0"/>
          </a:p>
        </p:txBody>
      </p:sp>
      <p:sp>
        <p:nvSpPr>
          <p:cNvPr id="4" name="TextBox 3"/>
          <p:cNvSpPr txBox="1"/>
          <p:nvPr/>
        </p:nvSpPr>
        <p:spPr>
          <a:xfrm>
            <a:off x="1458914" y="1693419"/>
            <a:ext cx="7494018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defRPr/>
            </a:pPr>
            <a:r>
              <a:rPr lang="en-GB" b="1" dirty="0"/>
              <a:t>Basic code</a:t>
            </a:r>
            <a:r>
              <a:rPr lang="en-GB" dirty="0"/>
              <a:t> (current / first development cycle</a:t>
            </a:r>
            <a:r>
              <a:rPr lang="en-GB" dirty="0" smtClean="0"/>
              <a:t>)</a:t>
            </a:r>
            <a:endParaRPr lang="en-GB" i="1" dirty="0" smtClean="0"/>
          </a:p>
          <a:p>
            <a:pPr lvl="1">
              <a:buFont typeface="Arial" pitchFamily="34" charset="0"/>
              <a:buChar char="•"/>
              <a:defRPr/>
            </a:pPr>
            <a:r>
              <a:rPr lang="en-GB" dirty="0" smtClean="0"/>
              <a:t> Scalable </a:t>
            </a:r>
            <a:r>
              <a:rPr lang="en-GB" b="1" dirty="0" err="1" smtClean="0"/>
              <a:t>transcoding</a:t>
            </a:r>
            <a:r>
              <a:rPr lang="en-GB" dirty="0" smtClean="0"/>
              <a:t> (</a:t>
            </a:r>
            <a:r>
              <a:rPr lang="en-GB" dirty="0" err="1" smtClean="0"/>
              <a:t>ffmpeg</a:t>
            </a:r>
            <a:r>
              <a:rPr lang="en-GB" dirty="0" smtClean="0"/>
              <a:t>)</a:t>
            </a:r>
          </a:p>
          <a:p>
            <a:pPr lvl="1">
              <a:buFont typeface="Arial" pitchFamily="34" charset="0"/>
              <a:buChar char="•"/>
              <a:defRPr/>
            </a:pPr>
            <a:r>
              <a:rPr lang="en-GB" dirty="0" smtClean="0"/>
              <a:t> Flexible HA </a:t>
            </a:r>
            <a:r>
              <a:rPr lang="en-GB" b="1" dirty="0" smtClean="0"/>
              <a:t>storage</a:t>
            </a:r>
            <a:r>
              <a:rPr lang="en-GB" dirty="0" smtClean="0"/>
              <a:t> (</a:t>
            </a:r>
            <a:r>
              <a:rPr lang="en-GB" dirty="0" err="1" smtClean="0"/>
              <a:t>GlusterFS</a:t>
            </a:r>
            <a:r>
              <a:rPr lang="en-GB" dirty="0" smtClean="0"/>
              <a:t>) </a:t>
            </a:r>
          </a:p>
          <a:p>
            <a:pPr lvl="1">
              <a:buFont typeface="Arial" pitchFamily="34" charset="0"/>
              <a:buChar char="•"/>
              <a:defRPr/>
            </a:pPr>
            <a:r>
              <a:rPr lang="en-GB" dirty="0" smtClean="0"/>
              <a:t> Elastic </a:t>
            </a:r>
            <a:r>
              <a:rPr lang="en-GB" b="1" dirty="0" smtClean="0"/>
              <a:t>distribution</a:t>
            </a:r>
            <a:r>
              <a:rPr lang="en-GB" dirty="0" smtClean="0"/>
              <a:t> (Apache + Unified Streaming Mod264)</a:t>
            </a:r>
            <a:r>
              <a:rPr lang="en-GB" i="1" dirty="0" smtClean="0"/>
              <a:t>. </a:t>
            </a:r>
          </a:p>
          <a:p>
            <a:pPr lvl="1">
              <a:buFont typeface="Arial" pitchFamily="34" charset="0"/>
              <a:buChar char="•"/>
            </a:pPr>
            <a:r>
              <a:rPr lang="en-GB" i="1" dirty="0" smtClean="0"/>
              <a:t> </a:t>
            </a:r>
            <a:r>
              <a:rPr lang="en-GB" b="1" dirty="0" smtClean="0"/>
              <a:t>Deployment</a:t>
            </a:r>
            <a:r>
              <a:rPr lang="en-GB" dirty="0" smtClean="0"/>
              <a:t> made easy by </a:t>
            </a:r>
            <a:r>
              <a:rPr lang="en-GB" dirty="0" err="1" smtClean="0"/>
              <a:t>Canonical's</a:t>
            </a:r>
            <a:r>
              <a:rPr lang="en-GB" dirty="0" smtClean="0"/>
              <a:t> Juju services orchestrator</a:t>
            </a:r>
          </a:p>
          <a:p>
            <a:pPr lvl="1">
              <a:buFont typeface="Arial" pitchFamily="34" charset="0"/>
              <a:buChar char="•"/>
            </a:pPr>
            <a:r>
              <a:rPr lang="en-GB" dirty="0" smtClean="0"/>
              <a:t> Strong </a:t>
            </a:r>
            <a:r>
              <a:rPr lang="en-GB" b="1" dirty="0" smtClean="0"/>
              <a:t>plug-and-play design</a:t>
            </a:r>
            <a:r>
              <a:rPr lang="en-GB" dirty="0" smtClean="0"/>
              <a:t> of interconnected services (e.g. with reverse proxies, NGINX, databases, ...)</a:t>
            </a:r>
            <a:endParaRPr lang="en-GB" i="1" dirty="0"/>
          </a:p>
          <a:p>
            <a:pPr marL="342900" indent="-342900">
              <a:defRPr/>
            </a:pPr>
            <a:r>
              <a:rPr lang="en-GB" b="1" dirty="0" smtClean="0"/>
              <a:t>Current developments</a:t>
            </a:r>
            <a:endParaRPr lang="en-GB" b="1" dirty="0"/>
          </a:p>
          <a:p>
            <a:pPr lvl="1">
              <a:buFont typeface="Arial" pitchFamily="34" charset="0"/>
              <a:buChar char="•"/>
              <a:defRPr/>
            </a:pPr>
            <a:r>
              <a:rPr lang="en-GB" dirty="0"/>
              <a:t> </a:t>
            </a:r>
            <a:r>
              <a:rPr lang="en-GB" i="1" dirty="0"/>
              <a:t>A professional </a:t>
            </a:r>
            <a:r>
              <a:rPr lang="en-GB" b="1" i="1" dirty="0"/>
              <a:t>management</a:t>
            </a:r>
            <a:r>
              <a:rPr lang="en-GB" i="1" dirty="0"/>
              <a:t> layer for the system as a whole will be at the core of this system.</a:t>
            </a:r>
            <a:endParaRPr lang="en-GB" dirty="0" smtClean="0"/>
          </a:p>
          <a:p>
            <a:pPr lvl="1">
              <a:buFont typeface="Arial" pitchFamily="34" charset="0"/>
              <a:buChar char="•"/>
              <a:defRPr/>
            </a:pPr>
            <a:r>
              <a:rPr lang="en-GB" b="1" i="1" dirty="0" smtClean="0"/>
              <a:t>MPEG </a:t>
            </a:r>
            <a:r>
              <a:rPr lang="en-GB" b="1" i="1" dirty="0"/>
              <a:t>DASH</a:t>
            </a:r>
            <a:r>
              <a:rPr lang="en-GB" i="1" dirty="0"/>
              <a:t>, both for Live and VOD and play out to different devices (laptop, </a:t>
            </a:r>
            <a:r>
              <a:rPr lang="en-GB" i="1" dirty="0" err="1"/>
              <a:t>HbbTV</a:t>
            </a:r>
            <a:r>
              <a:rPr lang="en-GB" i="1" dirty="0"/>
              <a:t>, Tablet and Smartphone both for Android and </a:t>
            </a:r>
            <a:r>
              <a:rPr lang="en-GB" i="1" dirty="0" err="1"/>
              <a:t>iOS</a:t>
            </a:r>
            <a:r>
              <a:rPr lang="en-GB" i="1" dirty="0"/>
              <a:t>). </a:t>
            </a:r>
          </a:p>
          <a:p>
            <a:pPr lvl="1">
              <a:buFont typeface="Arial" pitchFamily="34" charset="0"/>
              <a:buChar char="•"/>
              <a:defRPr/>
            </a:pPr>
            <a:r>
              <a:rPr lang="en-GB" i="1" dirty="0"/>
              <a:t> Optimisation of distribution by adding </a:t>
            </a:r>
            <a:r>
              <a:rPr lang="en-GB" b="1" i="1" dirty="0"/>
              <a:t>automated</a:t>
            </a:r>
            <a:r>
              <a:rPr lang="en-GB" i="1" dirty="0"/>
              <a:t> management of </a:t>
            </a:r>
            <a:r>
              <a:rPr lang="en-GB" b="1" i="1" dirty="0"/>
              <a:t>data flows</a:t>
            </a:r>
          </a:p>
          <a:p>
            <a:pPr lvl="1">
              <a:buFont typeface="Arial" pitchFamily="34" charset="0"/>
              <a:buChar char="•"/>
              <a:defRPr/>
            </a:pPr>
            <a:r>
              <a:rPr lang="en-GB" i="1" dirty="0"/>
              <a:t> Automation of </a:t>
            </a:r>
            <a:r>
              <a:rPr lang="en-GB" b="1" i="1" dirty="0"/>
              <a:t>broadcast </a:t>
            </a:r>
            <a:r>
              <a:rPr lang="en-GB" b="1" i="1" dirty="0" smtClean="0"/>
              <a:t>processes</a:t>
            </a:r>
          </a:p>
          <a:p>
            <a:pPr lvl="1">
              <a:defRPr/>
            </a:pPr>
            <a:endParaRPr lang="en-GB" dirty="0" smtClean="0"/>
          </a:p>
          <a:p>
            <a:pPr lvl="1">
              <a:buFont typeface="Arial" pitchFamily="34" charset="0"/>
              <a:buChar char="•"/>
              <a:defRPr/>
            </a:pPr>
            <a:endParaRPr lang="en-GB" i="1" dirty="0"/>
          </a:p>
          <a:p>
            <a:pPr lvl="1">
              <a:buFont typeface="Arial" pitchFamily="34" charset="0"/>
              <a:buChar char="•"/>
              <a:defRPr/>
            </a:pPr>
            <a:endParaRPr lang="en-GB" dirty="0"/>
          </a:p>
          <a:p>
            <a:pPr>
              <a:defRPr/>
            </a:pPr>
            <a:endParaRPr lang="en-GB" dirty="0"/>
          </a:p>
          <a:p>
            <a:pPr>
              <a:defRPr/>
            </a:pPr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nl-NL" smtClean="0"/>
              <a:t>RMLL 2013</a:t>
            </a:r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9"/>
          <p:cNvSpPr>
            <a:spLocks noGrp="1" noChangeArrowheads="1"/>
          </p:cNvSpPr>
          <p:nvPr>
            <p:ph type="title"/>
          </p:nvPr>
        </p:nvSpPr>
        <p:spPr>
          <a:xfrm>
            <a:off x="2195905" y="231978"/>
            <a:ext cx="6757026" cy="954087"/>
          </a:xfrm>
        </p:spPr>
        <p:txBody>
          <a:bodyPr/>
          <a:lstStyle/>
          <a:p>
            <a:pPr>
              <a:defRPr/>
            </a:pPr>
            <a:r>
              <a:rPr lang="en-GB" sz="2000" b="1" dirty="0" smtClean="0"/>
              <a:t>Cloud infrastructure for broadcasters</a:t>
            </a:r>
            <a:endParaRPr lang="nl-BE" sz="2000" b="1" dirty="0" smtClean="0"/>
          </a:p>
        </p:txBody>
      </p:sp>
      <p:sp>
        <p:nvSpPr>
          <p:cNvPr id="23554" name="Slide Number Placeholder 2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61A06D66-8543-4596-9355-285F30086E66}" type="slidenum">
              <a:rPr lang="nl-NL" smtClean="0"/>
              <a:pPr/>
              <a:t>15</a:t>
            </a:fld>
            <a:endParaRPr lang="nl-NL" smtClean="0"/>
          </a:p>
        </p:txBody>
      </p:sp>
      <p:sp>
        <p:nvSpPr>
          <p:cNvPr id="16" name="Down Arrow 15"/>
          <p:cNvSpPr/>
          <p:nvPr/>
        </p:nvSpPr>
        <p:spPr>
          <a:xfrm>
            <a:off x="3708400" y="3209157"/>
            <a:ext cx="352425" cy="668337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/>
          </a:p>
        </p:txBody>
      </p:sp>
      <p:sp>
        <p:nvSpPr>
          <p:cNvPr id="18" name="Down Arrow 17"/>
          <p:cNvSpPr/>
          <p:nvPr/>
        </p:nvSpPr>
        <p:spPr>
          <a:xfrm rot="10800000">
            <a:off x="5775325" y="3195509"/>
            <a:ext cx="350838" cy="630238"/>
          </a:xfrm>
          <a:prstGeom prst="down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nl-NL" smtClean="0"/>
              <a:t>RMLL 2013</a:t>
            </a:r>
            <a:endParaRPr lang="en-GB"/>
          </a:p>
        </p:txBody>
      </p:sp>
      <p:grpSp>
        <p:nvGrpSpPr>
          <p:cNvPr id="26" name="Group 4"/>
          <p:cNvGrpSpPr>
            <a:grpSpLocks/>
          </p:cNvGrpSpPr>
          <p:nvPr/>
        </p:nvGrpSpPr>
        <p:grpSpPr bwMode="auto">
          <a:xfrm>
            <a:off x="1628775" y="3985146"/>
            <a:ext cx="6546234" cy="2165117"/>
            <a:chOff x="1372145" y="580536"/>
            <a:chExt cx="5157528" cy="2066072"/>
          </a:xfrm>
        </p:grpSpPr>
        <p:sp>
          <p:nvSpPr>
            <p:cNvPr id="27" name="Freeform 26"/>
            <p:cNvSpPr/>
            <p:nvPr/>
          </p:nvSpPr>
          <p:spPr>
            <a:xfrm>
              <a:off x="1372145" y="580536"/>
              <a:ext cx="5157528" cy="2066072"/>
            </a:xfrm>
            <a:custGeom>
              <a:avLst/>
              <a:gdLst>
                <a:gd name="connsiteX0" fmla="*/ 0 w 764979"/>
                <a:gd name="connsiteY0" fmla="*/ 76498 h 2727076"/>
                <a:gd name="connsiteX1" fmla="*/ 22406 w 764979"/>
                <a:gd name="connsiteY1" fmla="*/ 22406 h 2727076"/>
                <a:gd name="connsiteX2" fmla="*/ 76498 w 764979"/>
                <a:gd name="connsiteY2" fmla="*/ 0 h 2727076"/>
                <a:gd name="connsiteX3" fmla="*/ 688481 w 764979"/>
                <a:gd name="connsiteY3" fmla="*/ 0 h 2727076"/>
                <a:gd name="connsiteX4" fmla="*/ 742573 w 764979"/>
                <a:gd name="connsiteY4" fmla="*/ 22406 h 2727076"/>
                <a:gd name="connsiteX5" fmla="*/ 764979 w 764979"/>
                <a:gd name="connsiteY5" fmla="*/ 76498 h 2727076"/>
                <a:gd name="connsiteX6" fmla="*/ 764979 w 764979"/>
                <a:gd name="connsiteY6" fmla="*/ 2650578 h 2727076"/>
                <a:gd name="connsiteX7" fmla="*/ 742573 w 764979"/>
                <a:gd name="connsiteY7" fmla="*/ 2704670 h 2727076"/>
                <a:gd name="connsiteX8" fmla="*/ 688481 w 764979"/>
                <a:gd name="connsiteY8" fmla="*/ 2727076 h 2727076"/>
                <a:gd name="connsiteX9" fmla="*/ 76498 w 764979"/>
                <a:gd name="connsiteY9" fmla="*/ 2727076 h 2727076"/>
                <a:gd name="connsiteX10" fmla="*/ 22406 w 764979"/>
                <a:gd name="connsiteY10" fmla="*/ 2704670 h 2727076"/>
                <a:gd name="connsiteX11" fmla="*/ 0 w 764979"/>
                <a:gd name="connsiteY11" fmla="*/ 2650578 h 2727076"/>
                <a:gd name="connsiteX12" fmla="*/ 0 w 764979"/>
                <a:gd name="connsiteY12" fmla="*/ 76498 h 2727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64979" h="2727076">
                  <a:moveTo>
                    <a:pt x="0" y="76498"/>
                  </a:moveTo>
                  <a:cubicBezTo>
                    <a:pt x="0" y="56209"/>
                    <a:pt x="8060" y="36752"/>
                    <a:pt x="22406" y="22406"/>
                  </a:cubicBezTo>
                  <a:cubicBezTo>
                    <a:pt x="36752" y="8060"/>
                    <a:pt x="56210" y="0"/>
                    <a:pt x="76498" y="0"/>
                  </a:cubicBezTo>
                  <a:lnTo>
                    <a:pt x="688481" y="0"/>
                  </a:lnTo>
                  <a:cubicBezTo>
                    <a:pt x="708770" y="0"/>
                    <a:pt x="728227" y="8060"/>
                    <a:pt x="742573" y="22406"/>
                  </a:cubicBezTo>
                  <a:cubicBezTo>
                    <a:pt x="756919" y="36752"/>
                    <a:pt x="764979" y="56210"/>
                    <a:pt x="764979" y="76498"/>
                  </a:cubicBezTo>
                  <a:lnTo>
                    <a:pt x="764979" y="2650578"/>
                  </a:lnTo>
                  <a:cubicBezTo>
                    <a:pt x="764979" y="2670867"/>
                    <a:pt x="756919" y="2690324"/>
                    <a:pt x="742573" y="2704670"/>
                  </a:cubicBezTo>
                  <a:cubicBezTo>
                    <a:pt x="728227" y="2719016"/>
                    <a:pt x="708769" y="2727076"/>
                    <a:pt x="688481" y="2727076"/>
                  </a:cubicBezTo>
                  <a:lnTo>
                    <a:pt x="76498" y="2727076"/>
                  </a:lnTo>
                  <a:cubicBezTo>
                    <a:pt x="56209" y="2727076"/>
                    <a:pt x="36752" y="2719016"/>
                    <a:pt x="22406" y="2704670"/>
                  </a:cubicBezTo>
                  <a:cubicBezTo>
                    <a:pt x="8060" y="2690324"/>
                    <a:pt x="0" y="2670866"/>
                    <a:pt x="0" y="2650578"/>
                  </a:cubicBezTo>
                  <a:lnTo>
                    <a:pt x="0" y="76498"/>
                  </a:lnTo>
                  <a:close/>
                </a:path>
              </a:pathLst>
            </a:cu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vert="wordArtVert" lIns="64315" tIns="64315" rIns="64315" bIns="64315" spcCol="1270"/>
            <a:lstStyle/>
            <a:p>
              <a:pPr algn="ctr" defTabSz="488950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fr-CH" sz="1200" b="1" dirty="0" smtClean="0"/>
                <a:t>Public </a:t>
              </a:r>
              <a:r>
                <a:rPr lang="fr-CH" sz="1200" b="1" dirty="0"/>
                <a:t>CLOUD</a:t>
              </a:r>
              <a:endParaRPr lang="en-GB" sz="1200" b="1" dirty="0"/>
            </a:p>
          </p:txBody>
        </p:sp>
        <p:sp>
          <p:nvSpPr>
            <p:cNvPr id="28" name="Freeform 27"/>
            <p:cNvSpPr/>
            <p:nvPr/>
          </p:nvSpPr>
          <p:spPr>
            <a:xfrm>
              <a:off x="2487962" y="649143"/>
              <a:ext cx="3526382" cy="895707"/>
            </a:xfrm>
            <a:custGeom>
              <a:avLst/>
              <a:gdLst>
                <a:gd name="connsiteX0" fmla="*/ 0 w 4154563"/>
                <a:gd name="connsiteY0" fmla="*/ 128191 h 1281906"/>
                <a:gd name="connsiteX1" fmla="*/ 37546 w 4154563"/>
                <a:gd name="connsiteY1" fmla="*/ 37546 h 1281906"/>
                <a:gd name="connsiteX2" fmla="*/ 128191 w 4154563"/>
                <a:gd name="connsiteY2" fmla="*/ 0 h 1281906"/>
                <a:gd name="connsiteX3" fmla="*/ 4026372 w 4154563"/>
                <a:gd name="connsiteY3" fmla="*/ 0 h 1281906"/>
                <a:gd name="connsiteX4" fmla="*/ 4117017 w 4154563"/>
                <a:gd name="connsiteY4" fmla="*/ 37546 h 1281906"/>
                <a:gd name="connsiteX5" fmla="*/ 4154563 w 4154563"/>
                <a:gd name="connsiteY5" fmla="*/ 128191 h 1281906"/>
                <a:gd name="connsiteX6" fmla="*/ 4154563 w 4154563"/>
                <a:gd name="connsiteY6" fmla="*/ 1153715 h 1281906"/>
                <a:gd name="connsiteX7" fmla="*/ 4117017 w 4154563"/>
                <a:gd name="connsiteY7" fmla="*/ 1244360 h 1281906"/>
                <a:gd name="connsiteX8" fmla="*/ 4026372 w 4154563"/>
                <a:gd name="connsiteY8" fmla="*/ 1281906 h 1281906"/>
                <a:gd name="connsiteX9" fmla="*/ 128191 w 4154563"/>
                <a:gd name="connsiteY9" fmla="*/ 1281906 h 1281906"/>
                <a:gd name="connsiteX10" fmla="*/ 37546 w 4154563"/>
                <a:gd name="connsiteY10" fmla="*/ 1244360 h 1281906"/>
                <a:gd name="connsiteX11" fmla="*/ 0 w 4154563"/>
                <a:gd name="connsiteY11" fmla="*/ 1153715 h 1281906"/>
                <a:gd name="connsiteX12" fmla="*/ 0 w 4154563"/>
                <a:gd name="connsiteY12" fmla="*/ 128191 h 1281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154563" h="1281906">
                  <a:moveTo>
                    <a:pt x="0" y="128191"/>
                  </a:moveTo>
                  <a:cubicBezTo>
                    <a:pt x="0" y="94193"/>
                    <a:pt x="13506" y="61587"/>
                    <a:pt x="37546" y="37546"/>
                  </a:cubicBezTo>
                  <a:cubicBezTo>
                    <a:pt x="61587" y="13506"/>
                    <a:pt x="94192" y="0"/>
                    <a:pt x="128191" y="0"/>
                  </a:cubicBezTo>
                  <a:lnTo>
                    <a:pt x="4026372" y="0"/>
                  </a:lnTo>
                  <a:cubicBezTo>
                    <a:pt x="4060370" y="0"/>
                    <a:pt x="4092976" y="13506"/>
                    <a:pt x="4117017" y="37546"/>
                  </a:cubicBezTo>
                  <a:cubicBezTo>
                    <a:pt x="4141057" y="61587"/>
                    <a:pt x="4154563" y="94192"/>
                    <a:pt x="4154563" y="128191"/>
                  </a:cubicBezTo>
                  <a:lnTo>
                    <a:pt x="4154563" y="1153715"/>
                  </a:lnTo>
                  <a:cubicBezTo>
                    <a:pt x="4154563" y="1187713"/>
                    <a:pt x="4141057" y="1220319"/>
                    <a:pt x="4117017" y="1244360"/>
                  </a:cubicBezTo>
                  <a:cubicBezTo>
                    <a:pt x="4092977" y="1268400"/>
                    <a:pt x="4060371" y="1281906"/>
                    <a:pt x="4026372" y="1281906"/>
                  </a:cubicBezTo>
                  <a:lnTo>
                    <a:pt x="128191" y="1281906"/>
                  </a:lnTo>
                  <a:cubicBezTo>
                    <a:pt x="94193" y="1281906"/>
                    <a:pt x="61587" y="1268400"/>
                    <a:pt x="37546" y="1244360"/>
                  </a:cubicBezTo>
                  <a:cubicBezTo>
                    <a:pt x="13506" y="1220319"/>
                    <a:pt x="0" y="1187714"/>
                    <a:pt x="0" y="1153715"/>
                  </a:cubicBezTo>
                  <a:lnTo>
                    <a:pt x="0" y="128191"/>
                  </a:lnTo>
                  <a:close/>
                </a:path>
              </a:pathLst>
            </a:custGeom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lIns="79456" tIns="79456" rIns="79456" bIns="79456" spcCol="1270" anchor="ctr"/>
            <a:lstStyle/>
            <a:p>
              <a:pPr algn="ctr" defTabSz="488950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fr-CH" sz="1200" b="1" dirty="0"/>
                <a:t>Management </a:t>
              </a:r>
              <a:r>
                <a:rPr lang="fr-CH" sz="1200" b="1" dirty="0" smtClean="0"/>
                <a:t>layer</a:t>
              </a:r>
            </a:p>
            <a:p>
              <a:pPr algn="ctr" defTabSz="488950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fr-CH" sz="1200" b="1" dirty="0" err="1" smtClean="0"/>
                <a:t>WebUI</a:t>
              </a:r>
              <a:r>
                <a:rPr lang="fr-CH" sz="1200" b="1" dirty="0" smtClean="0"/>
                <a:t> and </a:t>
              </a:r>
              <a:r>
                <a:rPr lang="fr-CH" sz="1200" b="1" dirty="0" err="1" smtClean="0"/>
                <a:t>Orchestrator</a:t>
              </a:r>
              <a:endParaRPr lang="en-GB" sz="1200" b="1" dirty="0"/>
            </a:p>
          </p:txBody>
        </p:sp>
        <p:sp>
          <p:nvSpPr>
            <p:cNvPr id="29" name="Freeform 28"/>
            <p:cNvSpPr/>
            <p:nvPr/>
          </p:nvSpPr>
          <p:spPr>
            <a:xfrm>
              <a:off x="5115239" y="1642678"/>
              <a:ext cx="1268127" cy="907141"/>
            </a:xfrm>
            <a:custGeom>
              <a:avLst/>
              <a:gdLst>
                <a:gd name="connsiteX0" fmla="*/ 0 w 1329035"/>
                <a:gd name="connsiteY0" fmla="*/ 128191 h 1281906"/>
                <a:gd name="connsiteX1" fmla="*/ 37546 w 1329035"/>
                <a:gd name="connsiteY1" fmla="*/ 37546 h 1281906"/>
                <a:gd name="connsiteX2" fmla="*/ 128191 w 1329035"/>
                <a:gd name="connsiteY2" fmla="*/ 0 h 1281906"/>
                <a:gd name="connsiteX3" fmla="*/ 1200844 w 1329035"/>
                <a:gd name="connsiteY3" fmla="*/ 0 h 1281906"/>
                <a:gd name="connsiteX4" fmla="*/ 1291489 w 1329035"/>
                <a:gd name="connsiteY4" fmla="*/ 37546 h 1281906"/>
                <a:gd name="connsiteX5" fmla="*/ 1329035 w 1329035"/>
                <a:gd name="connsiteY5" fmla="*/ 128191 h 1281906"/>
                <a:gd name="connsiteX6" fmla="*/ 1329035 w 1329035"/>
                <a:gd name="connsiteY6" fmla="*/ 1153715 h 1281906"/>
                <a:gd name="connsiteX7" fmla="*/ 1291489 w 1329035"/>
                <a:gd name="connsiteY7" fmla="*/ 1244360 h 1281906"/>
                <a:gd name="connsiteX8" fmla="*/ 1200844 w 1329035"/>
                <a:gd name="connsiteY8" fmla="*/ 1281906 h 1281906"/>
                <a:gd name="connsiteX9" fmla="*/ 128191 w 1329035"/>
                <a:gd name="connsiteY9" fmla="*/ 1281906 h 1281906"/>
                <a:gd name="connsiteX10" fmla="*/ 37546 w 1329035"/>
                <a:gd name="connsiteY10" fmla="*/ 1244360 h 1281906"/>
                <a:gd name="connsiteX11" fmla="*/ 0 w 1329035"/>
                <a:gd name="connsiteY11" fmla="*/ 1153715 h 1281906"/>
                <a:gd name="connsiteX12" fmla="*/ 0 w 1329035"/>
                <a:gd name="connsiteY12" fmla="*/ 128191 h 1281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29035" h="1281906">
                  <a:moveTo>
                    <a:pt x="0" y="128191"/>
                  </a:moveTo>
                  <a:cubicBezTo>
                    <a:pt x="0" y="94193"/>
                    <a:pt x="13506" y="61587"/>
                    <a:pt x="37546" y="37546"/>
                  </a:cubicBezTo>
                  <a:cubicBezTo>
                    <a:pt x="61587" y="13506"/>
                    <a:pt x="94192" y="0"/>
                    <a:pt x="128191" y="0"/>
                  </a:cubicBezTo>
                  <a:lnTo>
                    <a:pt x="1200844" y="0"/>
                  </a:lnTo>
                  <a:cubicBezTo>
                    <a:pt x="1234842" y="0"/>
                    <a:pt x="1267448" y="13506"/>
                    <a:pt x="1291489" y="37546"/>
                  </a:cubicBezTo>
                  <a:cubicBezTo>
                    <a:pt x="1315529" y="61587"/>
                    <a:pt x="1329035" y="94192"/>
                    <a:pt x="1329035" y="128191"/>
                  </a:cubicBezTo>
                  <a:lnTo>
                    <a:pt x="1329035" y="1153715"/>
                  </a:lnTo>
                  <a:cubicBezTo>
                    <a:pt x="1329035" y="1187713"/>
                    <a:pt x="1315529" y="1220319"/>
                    <a:pt x="1291489" y="1244360"/>
                  </a:cubicBezTo>
                  <a:cubicBezTo>
                    <a:pt x="1267449" y="1268400"/>
                    <a:pt x="1234843" y="1281906"/>
                    <a:pt x="1200844" y="1281906"/>
                  </a:cubicBezTo>
                  <a:lnTo>
                    <a:pt x="128191" y="1281906"/>
                  </a:lnTo>
                  <a:cubicBezTo>
                    <a:pt x="94193" y="1281906"/>
                    <a:pt x="61587" y="1268400"/>
                    <a:pt x="37546" y="1244360"/>
                  </a:cubicBezTo>
                  <a:cubicBezTo>
                    <a:pt x="13506" y="1220319"/>
                    <a:pt x="0" y="1187714"/>
                    <a:pt x="0" y="1153715"/>
                  </a:cubicBezTo>
                  <a:lnTo>
                    <a:pt x="0" y="128191"/>
                  </a:lnTo>
                  <a:close/>
                </a:path>
              </a:pathLst>
            </a:custGeom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1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lIns="79456" tIns="79456" rIns="79456" bIns="79456" spcCol="1270" anchor="ctr"/>
            <a:lstStyle/>
            <a:p>
              <a:pPr algn="ctr" defTabSz="488950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fr-CH" sz="1200" b="1" dirty="0"/>
                <a:t>Virtual </a:t>
              </a:r>
              <a:r>
                <a:rPr lang="fr-CH" sz="1200" b="1" dirty="0" smtClean="0"/>
                <a:t>machines for distribution</a:t>
              </a:r>
              <a:endParaRPr lang="en-GB" sz="1200" b="1" dirty="0"/>
            </a:p>
          </p:txBody>
        </p:sp>
      </p:grpSp>
      <p:sp>
        <p:nvSpPr>
          <p:cNvPr id="30" name="Freeform 29"/>
          <p:cNvSpPr/>
          <p:nvPr/>
        </p:nvSpPr>
        <p:spPr bwMode="auto">
          <a:xfrm>
            <a:off x="4450997" y="5078697"/>
            <a:ext cx="1609580" cy="950628"/>
          </a:xfrm>
          <a:custGeom>
            <a:avLst/>
            <a:gdLst>
              <a:gd name="connsiteX0" fmla="*/ 0 w 1329035"/>
              <a:gd name="connsiteY0" fmla="*/ 128191 h 1281906"/>
              <a:gd name="connsiteX1" fmla="*/ 37546 w 1329035"/>
              <a:gd name="connsiteY1" fmla="*/ 37546 h 1281906"/>
              <a:gd name="connsiteX2" fmla="*/ 128191 w 1329035"/>
              <a:gd name="connsiteY2" fmla="*/ 0 h 1281906"/>
              <a:gd name="connsiteX3" fmla="*/ 1200844 w 1329035"/>
              <a:gd name="connsiteY3" fmla="*/ 0 h 1281906"/>
              <a:gd name="connsiteX4" fmla="*/ 1291489 w 1329035"/>
              <a:gd name="connsiteY4" fmla="*/ 37546 h 1281906"/>
              <a:gd name="connsiteX5" fmla="*/ 1329035 w 1329035"/>
              <a:gd name="connsiteY5" fmla="*/ 128191 h 1281906"/>
              <a:gd name="connsiteX6" fmla="*/ 1329035 w 1329035"/>
              <a:gd name="connsiteY6" fmla="*/ 1153715 h 1281906"/>
              <a:gd name="connsiteX7" fmla="*/ 1291489 w 1329035"/>
              <a:gd name="connsiteY7" fmla="*/ 1244360 h 1281906"/>
              <a:gd name="connsiteX8" fmla="*/ 1200844 w 1329035"/>
              <a:gd name="connsiteY8" fmla="*/ 1281906 h 1281906"/>
              <a:gd name="connsiteX9" fmla="*/ 128191 w 1329035"/>
              <a:gd name="connsiteY9" fmla="*/ 1281906 h 1281906"/>
              <a:gd name="connsiteX10" fmla="*/ 37546 w 1329035"/>
              <a:gd name="connsiteY10" fmla="*/ 1244360 h 1281906"/>
              <a:gd name="connsiteX11" fmla="*/ 0 w 1329035"/>
              <a:gd name="connsiteY11" fmla="*/ 1153715 h 1281906"/>
              <a:gd name="connsiteX12" fmla="*/ 0 w 1329035"/>
              <a:gd name="connsiteY12" fmla="*/ 128191 h 1281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29035" h="1281906">
                <a:moveTo>
                  <a:pt x="0" y="128191"/>
                </a:moveTo>
                <a:cubicBezTo>
                  <a:pt x="0" y="94193"/>
                  <a:pt x="13506" y="61587"/>
                  <a:pt x="37546" y="37546"/>
                </a:cubicBezTo>
                <a:cubicBezTo>
                  <a:pt x="61587" y="13506"/>
                  <a:pt x="94192" y="0"/>
                  <a:pt x="128191" y="0"/>
                </a:cubicBezTo>
                <a:lnTo>
                  <a:pt x="1200844" y="0"/>
                </a:lnTo>
                <a:cubicBezTo>
                  <a:pt x="1234842" y="0"/>
                  <a:pt x="1267448" y="13506"/>
                  <a:pt x="1291489" y="37546"/>
                </a:cubicBezTo>
                <a:cubicBezTo>
                  <a:pt x="1315529" y="61587"/>
                  <a:pt x="1329035" y="94192"/>
                  <a:pt x="1329035" y="128191"/>
                </a:cubicBezTo>
                <a:lnTo>
                  <a:pt x="1329035" y="1153715"/>
                </a:lnTo>
                <a:cubicBezTo>
                  <a:pt x="1329035" y="1187713"/>
                  <a:pt x="1315529" y="1220319"/>
                  <a:pt x="1291489" y="1244360"/>
                </a:cubicBezTo>
                <a:cubicBezTo>
                  <a:pt x="1267449" y="1268400"/>
                  <a:pt x="1234843" y="1281906"/>
                  <a:pt x="1200844" y="1281906"/>
                </a:cubicBezTo>
                <a:lnTo>
                  <a:pt x="128191" y="1281906"/>
                </a:lnTo>
                <a:cubicBezTo>
                  <a:pt x="94193" y="1281906"/>
                  <a:pt x="61587" y="1268400"/>
                  <a:pt x="37546" y="1244360"/>
                </a:cubicBezTo>
                <a:cubicBezTo>
                  <a:pt x="13506" y="1220319"/>
                  <a:pt x="0" y="1187714"/>
                  <a:pt x="0" y="1153715"/>
                </a:cubicBezTo>
                <a:lnTo>
                  <a:pt x="0" y="128191"/>
                </a:lnTo>
                <a:close/>
              </a:path>
            </a:pathLst>
          </a:custGeom>
        </p:spPr>
        <p:style>
          <a:lnRef idx="3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1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lIns="79456" tIns="79456" rIns="79456" bIns="79456" spcCol="1270" anchor="ctr"/>
          <a:lstStyle/>
          <a:p>
            <a:pPr algn="ctr" defTabSz="488950">
              <a:lnSpc>
                <a:spcPct val="90000"/>
              </a:lnSpc>
              <a:spcAft>
                <a:spcPct val="35000"/>
              </a:spcAft>
              <a:defRPr/>
            </a:pPr>
            <a:r>
              <a:rPr lang="fr-CH" sz="1200" b="1" dirty="0"/>
              <a:t>Virtual machines for </a:t>
            </a:r>
            <a:r>
              <a:rPr lang="fr-CH" sz="1200" b="1" dirty="0" err="1" smtClean="0"/>
              <a:t>encoding</a:t>
            </a:r>
            <a:endParaRPr lang="en-GB" sz="1200" b="1" dirty="0"/>
          </a:p>
        </p:txBody>
      </p:sp>
      <p:sp>
        <p:nvSpPr>
          <p:cNvPr id="31" name="Freeform 30"/>
          <p:cNvSpPr/>
          <p:nvPr/>
        </p:nvSpPr>
        <p:spPr bwMode="auto">
          <a:xfrm>
            <a:off x="2587806" y="5078697"/>
            <a:ext cx="1609580" cy="950628"/>
          </a:xfrm>
          <a:custGeom>
            <a:avLst/>
            <a:gdLst>
              <a:gd name="connsiteX0" fmla="*/ 0 w 1329035"/>
              <a:gd name="connsiteY0" fmla="*/ 128191 h 1281906"/>
              <a:gd name="connsiteX1" fmla="*/ 37546 w 1329035"/>
              <a:gd name="connsiteY1" fmla="*/ 37546 h 1281906"/>
              <a:gd name="connsiteX2" fmla="*/ 128191 w 1329035"/>
              <a:gd name="connsiteY2" fmla="*/ 0 h 1281906"/>
              <a:gd name="connsiteX3" fmla="*/ 1200844 w 1329035"/>
              <a:gd name="connsiteY3" fmla="*/ 0 h 1281906"/>
              <a:gd name="connsiteX4" fmla="*/ 1291489 w 1329035"/>
              <a:gd name="connsiteY4" fmla="*/ 37546 h 1281906"/>
              <a:gd name="connsiteX5" fmla="*/ 1329035 w 1329035"/>
              <a:gd name="connsiteY5" fmla="*/ 128191 h 1281906"/>
              <a:gd name="connsiteX6" fmla="*/ 1329035 w 1329035"/>
              <a:gd name="connsiteY6" fmla="*/ 1153715 h 1281906"/>
              <a:gd name="connsiteX7" fmla="*/ 1291489 w 1329035"/>
              <a:gd name="connsiteY7" fmla="*/ 1244360 h 1281906"/>
              <a:gd name="connsiteX8" fmla="*/ 1200844 w 1329035"/>
              <a:gd name="connsiteY8" fmla="*/ 1281906 h 1281906"/>
              <a:gd name="connsiteX9" fmla="*/ 128191 w 1329035"/>
              <a:gd name="connsiteY9" fmla="*/ 1281906 h 1281906"/>
              <a:gd name="connsiteX10" fmla="*/ 37546 w 1329035"/>
              <a:gd name="connsiteY10" fmla="*/ 1244360 h 1281906"/>
              <a:gd name="connsiteX11" fmla="*/ 0 w 1329035"/>
              <a:gd name="connsiteY11" fmla="*/ 1153715 h 1281906"/>
              <a:gd name="connsiteX12" fmla="*/ 0 w 1329035"/>
              <a:gd name="connsiteY12" fmla="*/ 128191 h 1281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29035" h="1281906">
                <a:moveTo>
                  <a:pt x="0" y="128191"/>
                </a:moveTo>
                <a:cubicBezTo>
                  <a:pt x="0" y="94193"/>
                  <a:pt x="13506" y="61587"/>
                  <a:pt x="37546" y="37546"/>
                </a:cubicBezTo>
                <a:cubicBezTo>
                  <a:pt x="61587" y="13506"/>
                  <a:pt x="94192" y="0"/>
                  <a:pt x="128191" y="0"/>
                </a:cubicBezTo>
                <a:lnTo>
                  <a:pt x="1200844" y="0"/>
                </a:lnTo>
                <a:cubicBezTo>
                  <a:pt x="1234842" y="0"/>
                  <a:pt x="1267448" y="13506"/>
                  <a:pt x="1291489" y="37546"/>
                </a:cubicBezTo>
                <a:cubicBezTo>
                  <a:pt x="1315529" y="61587"/>
                  <a:pt x="1329035" y="94192"/>
                  <a:pt x="1329035" y="128191"/>
                </a:cubicBezTo>
                <a:lnTo>
                  <a:pt x="1329035" y="1153715"/>
                </a:lnTo>
                <a:cubicBezTo>
                  <a:pt x="1329035" y="1187713"/>
                  <a:pt x="1315529" y="1220319"/>
                  <a:pt x="1291489" y="1244360"/>
                </a:cubicBezTo>
                <a:cubicBezTo>
                  <a:pt x="1267449" y="1268400"/>
                  <a:pt x="1234843" y="1281906"/>
                  <a:pt x="1200844" y="1281906"/>
                </a:cubicBezTo>
                <a:lnTo>
                  <a:pt x="128191" y="1281906"/>
                </a:lnTo>
                <a:cubicBezTo>
                  <a:pt x="94193" y="1281906"/>
                  <a:pt x="61587" y="1268400"/>
                  <a:pt x="37546" y="1244360"/>
                </a:cubicBezTo>
                <a:cubicBezTo>
                  <a:pt x="13506" y="1220319"/>
                  <a:pt x="0" y="1187714"/>
                  <a:pt x="0" y="1153715"/>
                </a:cubicBezTo>
                <a:lnTo>
                  <a:pt x="0" y="128191"/>
                </a:lnTo>
                <a:close/>
              </a:path>
            </a:pathLst>
          </a:custGeom>
        </p:spPr>
        <p:style>
          <a:lnRef idx="3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1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lIns="79456" tIns="79456" rIns="79456" bIns="79456" spcCol="1270" anchor="ctr"/>
          <a:lstStyle/>
          <a:p>
            <a:pPr algn="ctr" defTabSz="488950">
              <a:lnSpc>
                <a:spcPct val="90000"/>
              </a:lnSpc>
              <a:spcAft>
                <a:spcPct val="35000"/>
              </a:spcAft>
              <a:defRPr/>
            </a:pPr>
            <a:r>
              <a:rPr lang="fr-CH" sz="1200" b="1" dirty="0"/>
              <a:t>Virtual machines for </a:t>
            </a:r>
            <a:r>
              <a:rPr lang="fr-CH" sz="1200" b="1" dirty="0" err="1" smtClean="0"/>
              <a:t>storage</a:t>
            </a:r>
            <a:endParaRPr lang="en-GB" sz="1200" b="1" dirty="0"/>
          </a:p>
        </p:txBody>
      </p:sp>
      <p:grpSp>
        <p:nvGrpSpPr>
          <p:cNvPr id="34" name="Group 4"/>
          <p:cNvGrpSpPr>
            <a:grpSpLocks/>
          </p:cNvGrpSpPr>
          <p:nvPr/>
        </p:nvGrpSpPr>
        <p:grpSpPr bwMode="auto">
          <a:xfrm>
            <a:off x="1628775" y="912290"/>
            <a:ext cx="6546234" cy="2165117"/>
            <a:chOff x="1372145" y="580536"/>
            <a:chExt cx="5157528" cy="2066072"/>
          </a:xfrm>
        </p:grpSpPr>
        <p:sp>
          <p:nvSpPr>
            <p:cNvPr id="35" name="Freeform 34"/>
            <p:cNvSpPr/>
            <p:nvPr/>
          </p:nvSpPr>
          <p:spPr>
            <a:xfrm>
              <a:off x="1372145" y="580536"/>
              <a:ext cx="5157528" cy="2066072"/>
            </a:xfrm>
            <a:custGeom>
              <a:avLst/>
              <a:gdLst>
                <a:gd name="connsiteX0" fmla="*/ 0 w 764979"/>
                <a:gd name="connsiteY0" fmla="*/ 76498 h 2727076"/>
                <a:gd name="connsiteX1" fmla="*/ 22406 w 764979"/>
                <a:gd name="connsiteY1" fmla="*/ 22406 h 2727076"/>
                <a:gd name="connsiteX2" fmla="*/ 76498 w 764979"/>
                <a:gd name="connsiteY2" fmla="*/ 0 h 2727076"/>
                <a:gd name="connsiteX3" fmla="*/ 688481 w 764979"/>
                <a:gd name="connsiteY3" fmla="*/ 0 h 2727076"/>
                <a:gd name="connsiteX4" fmla="*/ 742573 w 764979"/>
                <a:gd name="connsiteY4" fmla="*/ 22406 h 2727076"/>
                <a:gd name="connsiteX5" fmla="*/ 764979 w 764979"/>
                <a:gd name="connsiteY5" fmla="*/ 76498 h 2727076"/>
                <a:gd name="connsiteX6" fmla="*/ 764979 w 764979"/>
                <a:gd name="connsiteY6" fmla="*/ 2650578 h 2727076"/>
                <a:gd name="connsiteX7" fmla="*/ 742573 w 764979"/>
                <a:gd name="connsiteY7" fmla="*/ 2704670 h 2727076"/>
                <a:gd name="connsiteX8" fmla="*/ 688481 w 764979"/>
                <a:gd name="connsiteY8" fmla="*/ 2727076 h 2727076"/>
                <a:gd name="connsiteX9" fmla="*/ 76498 w 764979"/>
                <a:gd name="connsiteY9" fmla="*/ 2727076 h 2727076"/>
                <a:gd name="connsiteX10" fmla="*/ 22406 w 764979"/>
                <a:gd name="connsiteY10" fmla="*/ 2704670 h 2727076"/>
                <a:gd name="connsiteX11" fmla="*/ 0 w 764979"/>
                <a:gd name="connsiteY11" fmla="*/ 2650578 h 2727076"/>
                <a:gd name="connsiteX12" fmla="*/ 0 w 764979"/>
                <a:gd name="connsiteY12" fmla="*/ 76498 h 2727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64979" h="2727076">
                  <a:moveTo>
                    <a:pt x="0" y="76498"/>
                  </a:moveTo>
                  <a:cubicBezTo>
                    <a:pt x="0" y="56209"/>
                    <a:pt x="8060" y="36752"/>
                    <a:pt x="22406" y="22406"/>
                  </a:cubicBezTo>
                  <a:cubicBezTo>
                    <a:pt x="36752" y="8060"/>
                    <a:pt x="56210" y="0"/>
                    <a:pt x="76498" y="0"/>
                  </a:cubicBezTo>
                  <a:lnTo>
                    <a:pt x="688481" y="0"/>
                  </a:lnTo>
                  <a:cubicBezTo>
                    <a:pt x="708770" y="0"/>
                    <a:pt x="728227" y="8060"/>
                    <a:pt x="742573" y="22406"/>
                  </a:cubicBezTo>
                  <a:cubicBezTo>
                    <a:pt x="756919" y="36752"/>
                    <a:pt x="764979" y="56210"/>
                    <a:pt x="764979" y="76498"/>
                  </a:cubicBezTo>
                  <a:lnTo>
                    <a:pt x="764979" y="2650578"/>
                  </a:lnTo>
                  <a:cubicBezTo>
                    <a:pt x="764979" y="2670867"/>
                    <a:pt x="756919" y="2690324"/>
                    <a:pt x="742573" y="2704670"/>
                  </a:cubicBezTo>
                  <a:cubicBezTo>
                    <a:pt x="728227" y="2719016"/>
                    <a:pt x="708769" y="2727076"/>
                    <a:pt x="688481" y="2727076"/>
                  </a:cubicBezTo>
                  <a:lnTo>
                    <a:pt x="76498" y="2727076"/>
                  </a:lnTo>
                  <a:cubicBezTo>
                    <a:pt x="56209" y="2727076"/>
                    <a:pt x="36752" y="2719016"/>
                    <a:pt x="22406" y="2704670"/>
                  </a:cubicBezTo>
                  <a:cubicBezTo>
                    <a:pt x="8060" y="2690324"/>
                    <a:pt x="0" y="2670866"/>
                    <a:pt x="0" y="2650578"/>
                  </a:cubicBezTo>
                  <a:lnTo>
                    <a:pt x="0" y="76498"/>
                  </a:lnTo>
                  <a:close/>
                </a:path>
              </a:pathLst>
            </a:cu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wordArtVert" lIns="64315" tIns="64315" rIns="64315" bIns="64315" spcCol="1270"/>
            <a:lstStyle/>
            <a:p>
              <a:pPr algn="ctr" defTabSz="488950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fr-CH" sz="1200" b="1" dirty="0" err="1"/>
                <a:t>PRIVATE</a:t>
              </a:r>
              <a:r>
                <a:rPr lang="fr-CH" sz="1200" b="1" dirty="0"/>
                <a:t> CLOUD</a:t>
              </a:r>
              <a:endParaRPr lang="en-GB" sz="1200" b="1" dirty="0"/>
            </a:p>
          </p:txBody>
        </p:sp>
        <p:sp>
          <p:nvSpPr>
            <p:cNvPr id="36" name="Freeform 35"/>
            <p:cNvSpPr/>
            <p:nvPr/>
          </p:nvSpPr>
          <p:spPr>
            <a:xfrm>
              <a:off x="2487962" y="649143"/>
              <a:ext cx="3526382" cy="895707"/>
            </a:xfrm>
            <a:custGeom>
              <a:avLst/>
              <a:gdLst>
                <a:gd name="connsiteX0" fmla="*/ 0 w 4154563"/>
                <a:gd name="connsiteY0" fmla="*/ 128191 h 1281906"/>
                <a:gd name="connsiteX1" fmla="*/ 37546 w 4154563"/>
                <a:gd name="connsiteY1" fmla="*/ 37546 h 1281906"/>
                <a:gd name="connsiteX2" fmla="*/ 128191 w 4154563"/>
                <a:gd name="connsiteY2" fmla="*/ 0 h 1281906"/>
                <a:gd name="connsiteX3" fmla="*/ 4026372 w 4154563"/>
                <a:gd name="connsiteY3" fmla="*/ 0 h 1281906"/>
                <a:gd name="connsiteX4" fmla="*/ 4117017 w 4154563"/>
                <a:gd name="connsiteY4" fmla="*/ 37546 h 1281906"/>
                <a:gd name="connsiteX5" fmla="*/ 4154563 w 4154563"/>
                <a:gd name="connsiteY5" fmla="*/ 128191 h 1281906"/>
                <a:gd name="connsiteX6" fmla="*/ 4154563 w 4154563"/>
                <a:gd name="connsiteY6" fmla="*/ 1153715 h 1281906"/>
                <a:gd name="connsiteX7" fmla="*/ 4117017 w 4154563"/>
                <a:gd name="connsiteY7" fmla="*/ 1244360 h 1281906"/>
                <a:gd name="connsiteX8" fmla="*/ 4026372 w 4154563"/>
                <a:gd name="connsiteY8" fmla="*/ 1281906 h 1281906"/>
                <a:gd name="connsiteX9" fmla="*/ 128191 w 4154563"/>
                <a:gd name="connsiteY9" fmla="*/ 1281906 h 1281906"/>
                <a:gd name="connsiteX10" fmla="*/ 37546 w 4154563"/>
                <a:gd name="connsiteY10" fmla="*/ 1244360 h 1281906"/>
                <a:gd name="connsiteX11" fmla="*/ 0 w 4154563"/>
                <a:gd name="connsiteY11" fmla="*/ 1153715 h 1281906"/>
                <a:gd name="connsiteX12" fmla="*/ 0 w 4154563"/>
                <a:gd name="connsiteY12" fmla="*/ 128191 h 1281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154563" h="1281906">
                  <a:moveTo>
                    <a:pt x="0" y="128191"/>
                  </a:moveTo>
                  <a:cubicBezTo>
                    <a:pt x="0" y="94193"/>
                    <a:pt x="13506" y="61587"/>
                    <a:pt x="37546" y="37546"/>
                  </a:cubicBezTo>
                  <a:cubicBezTo>
                    <a:pt x="61587" y="13506"/>
                    <a:pt x="94192" y="0"/>
                    <a:pt x="128191" y="0"/>
                  </a:cubicBezTo>
                  <a:lnTo>
                    <a:pt x="4026372" y="0"/>
                  </a:lnTo>
                  <a:cubicBezTo>
                    <a:pt x="4060370" y="0"/>
                    <a:pt x="4092976" y="13506"/>
                    <a:pt x="4117017" y="37546"/>
                  </a:cubicBezTo>
                  <a:cubicBezTo>
                    <a:pt x="4141057" y="61587"/>
                    <a:pt x="4154563" y="94192"/>
                    <a:pt x="4154563" y="128191"/>
                  </a:cubicBezTo>
                  <a:lnTo>
                    <a:pt x="4154563" y="1153715"/>
                  </a:lnTo>
                  <a:cubicBezTo>
                    <a:pt x="4154563" y="1187713"/>
                    <a:pt x="4141057" y="1220319"/>
                    <a:pt x="4117017" y="1244360"/>
                  </a:cubicBezTo>
                  <a:cubicBezTo>
                    <a:pt x="4092977" y="1268400"/>
                    <a:pt x="4060371" y="1281906"/>
                    <a:pt x="4026372" y="1281906"/>
                  </a:cubicBezTo>
                  <a:lnTo>
                    <a:pt x="128191" y="1281906"/>
                  </a:lnTo>
                  <a:cubicBezTo>
                    <a:pt x="94193" y="1281906"/>
                    <a:pt x="61587" y="1268400"/>
                    <a:pt x="37546" y="1244360"/>
                  </a:cubicBezTo>
                  <a:cubicBezTo>
                    <a:pt x="13506" y="1220319"/>
                    <a:pt x="0" y="1187714"/>
                    <a:pt x="0" y="1153715"/>
                  </a:cubicBezTo>
                  <a:lnTo>
                    <a:pt x="0" y="128191"/>
                  </a:lnTo>
                  <a:close/>
                </a:path>
              </a:pathLst>
            </a:custGeom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lIns="79456" tIns="79456" rIns="79456" bIns="79456" spcCol="1270" anchor="ctr"/>
            <a:lstStyle/>
            <a:p>
              <a:pPr algn="ctr" defTabSz="488950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fr-CH" sz="1200" b="1" dirty="0"/>
                <a:t>Management </a:t>
              </a:r>
              <a:r>
                <a:rPr lang="fr-CH" sz="1200" b="1" dirty="0" smtClean="0"/>
                <a:t>layer</a:t>
              </a:r>
            </a:p>
            <a:p>
              <a:pPr algn="ctr" defTabSz="488950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fr-CH" sz="1200" b="1" dirty="0" err="1" smtClean="0"/>
                <a:t>WebUI</a:t>
              </a:r>
              <a:r>
                <a:rPr lang="fr-CH" sz="1200" b="1" dirty="0" smtClean="0"/>
                <a:t> and </a:t>
              </a:r>
              <a:r>
                <a:rPr lang="fr-CH" sz="1200" b="1" dirty="0" err="1" smtClean="0"/>
                <a:t>Orchestrator</a:t>
              </a:r>
              <a:endParaRPr lang="en-GB" sz="1200" b="1" dirty="0"/>
            </a:p>
          </p:txBody>
        </p:sp>
        <p:sp>
          <p:nvSpPr>
            <p:cNvPr id="37" name="Freeform 36"/>
            <p:cNvSpPr/>
            <p:nvPr/>
          </p:nvSpPr>
          <p:spPr>
            <a:xfrm>
              <a:off x="5115239" y="1642678"/>
              <a:ext cx="1268127" cy="907141"/>
            </a:xfrm>
            <a:custGeom>
              <a:avLst/>
              <a:gdLst>
                <a:gd name="connsiteX0" fmla="*/ 0 w 1329035"/>
                <a:gd name="connsiteY0" fmla="*/ 128191 h 1281906"/>
                <a:gd name="connsiteX1" fmla="*/ 37546 w 1329035"/>
                <a:gd name="connsiteY1" fmla="*/ 37546 h 1281906"/>
                <a:gd name="connsiteX2" fmla="*/ 128191 w 1329035"/>
                <a:gd name="connsiteY2" fmla="*/ 0 h 1281906"/>
                <a:gd name="connsiteX3" fmla="*/ 1200844 w 1329035"/>
                <a:gd name="connsiteY3" fmla="*/ 0 h 1281906"/>
                <a:gd name="connsiteX4" fmla="*/ 1291489 w 1329035"/>
                <a:gd name="connsiteY4" fmla="*/ 37546 h 1281906"/>
                <a:gd name="connsiteX5" fmla="*/ 1329035 w 1329035"/>
                <a:gd name="connsiteY5" fmla="*/ 128191 h 1281906"/>
                <a:gd name="connsiteX6" fmla="*/ 1329035 w 1329035"/>
                <a:gd name="connsiteY6" fmla="*/ 1153715 h 1281906"/>
                <a:gd name="connsiteX7" fmla="*/ 1291489 w 1329035"/>
                <a:gd name="connsiteY7" fmla="*/ 1244360 h 1281906"/>
                <a:gd name="connsiteX8" fmla="*/ 1200844 w 1329035"/>
                <a:gd name="connsiteY8" fmla="*/ 1281906 h 1281906"/>
                <a:gd name="connsiteX9" fmla="*/ 128191 w 1329035"/>
                <a:gd name="connsiteY9" fmla="*/ 1281906 h 1281906"/>
                <a:gd name="connsiteX10" fmla="*/ 37546 w 1329035"/>
                <a:gd name="connsiteY10" fmla="*/ 1244360 h 1281906"/>
                <a:gd name="connsiteX11" fmla="*/ 0 w 1329035"/>
                <a:gd name="connsiteY11" fmla="*/ 1153715 h 1281906"/>
                <a:gd name="connsiteX12" fmla="*/ 0 w 1329035"/>
                <a:gd name="connsiteY12" fmla="*/ 128191 h 1281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29035" h="1281906">
                  <a:moveTo>
                    <a:pt x="0" y="128191"/>
                  </a:moveTo>
                  <a:cubicBezTo>
                    <a:pt x="0" y="94193"/>
                    <a:pt x="13506" y="61587"/>
                    <a:pt x="37546" y="37546"/>
                  </a:cubicBezTo>
                  <a:cubicBezTo>
                    <a:pt x="61587" y="13506"/>
                    <a:pt x="94192" y="0"/>
                    <a:pt x="128191" y="0"/>
                  </a:cubicBezTo>
                  <a:lnTo>
                    <a:pt x="1200844" y="0"/>
                  </a:lnTo>
                  <a:cubicBezTo>
                    <a:pt x="1234842" y="0"/>
                    <a:pt x="1267448" y="13506"/>
                    <a:pt x="1291489" y="37546"/>
                  </a:cubicBezTo>
                  <a:cubicBezTo>
                    <a:pt x="1315529" y="61587"/>
                    <a:pt x="1329035" y="94192"/>
                    <a:pt x="1329035" y="128191"/>
                  </a:cubicBezTo>
                  <a:lnTo>
                    <a:pt x="1329035" y="1153715"/>
                  </a:lnTo>
                  <a:cubicBezTo>
                    <a:pt x="1329035" y="1187713"/>
                    <a:pt x="1315529" y="1220319"/>
                    <a:pt x="1291489" y="1244360"/>
                  </a:cubicBezTo>
                  <a:cubicBezTo>
                    <a:pt x="1267449" y="1268400"/>
                    <a:pt x="1234843" y="1281906"/>
                    <a:pt x="1200844" y="1281906"/>
                  </a:cubicBezTo>
                  <a:lnTo>
                    <a:pt x="128191" y="1281906"/>
                  </a:lnTo>
                  <a:cubicBezTo>
                    <a:pt x="94193" y="1281906"/>
                    <a:pt x="61587" y="1268400"/>
                    <a:pt x="37546" y="1244360"/>
                  </a:cubicBezTo>
                  <a:cubicBezTo>
                    <a:pt x="13506" y="1220319"/>
                    <a:pt x="0" y="1187714"/>
                    <a:pt x="0" y="1153715"/>
                  </a:cubicBezTo>
                  <a:lnTo>
                    <a:pt x="0" y="128191"/>
                  </a:lnTo>
                  <a:close/>
                </a:path>
              </a:pathLst>
            </a:custGeom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1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lIns="79456" tIns="79456" rIns="79456" bIns="79456" spcCol="1270" anchor="ctr"/>
            <a:lstStyle/>
            <a:p>
              <a:pPr algn="ctr" defTabSz="488950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fr-CH" sz="1200" b="1" dirty="0"/>
                <a:t>Virtual </a:t>
              </a:r>
              <a:r>
                <a:rPr lang="fr-CH" sz="1200" b="1" dirty="0" smtClean="0"/>
                <a:t>machines for distribution</a:t>
              </a:r>
              <a:endParaRPr lang="en-GB" sz="1200" b="1" dirty="0"/>
            </a:p>
          </p:txBody>
        </p:sp>
      </p:grpSp>
      <p:sp>
        <p:nvSpPr>
          <p:cNvPr id="38" name="Freeform 37"/>
          <p:cNvSpPr/>
          <p:nvPr/>
        </p:nvSpPr>
        <p:spPr bwMode="auto">
          <a:xfrm>
            <a:off x="4450997" y="2005841"/>
            <a:ext cx="1609580" cy="950628"/>
          </a:xfrm>
          <a:custGeom>
            <a:avLst/>
            <a:gdLst>
              <a:gd name="connsiteX0" fmla="*/ 0 w 1329035"/>
              <a:gd name="connsiteY0" fmla="*/ 128191 h 1281906"/>
              <a:gd name="connsiteX1" fmla="*/ 37546 w 1329035"/>
              <a:gd name="connsiteY1" fmla="*/ 37546 h 1281906"/>
              <a:gd name="connsiteX2" fmla="*/ 128191 w 1329035"/>
              <a:gd name="connsiteY2" fmla="*/ 0 h 1281906"/>
              <a:gd name="connsiteX3" fmla="*/ 1200844 w 1329035"/>
              <a:gd name="connsiteY3" fmla="*/ 0 h 1281906"/>
              <a:gd name="connsiteX4" fmla="*/ 1291489 w 1329035"/>
              <a:gd name="connsiteY4" fmla="*/ 37546 h 1281906"/>
              <a:gd name="connsiteX5" fmla="*/ 1329035 w 1329035"/>
              <a:gd name="connsiteY5" fmla="*/ 128191 h 1281906"/>
              <a:gd name="connsiteX6" fmla="*/ 1329035 w 1329035"/>
              <a:gd name="connsiteY6" fmla="*/ 1153715 h 1281906"/>
              <a:gd name="connsiteX7" fmla="*/ 1291489 w 1329035"/>
              <a:gd name="connsiteY7" fmla="*/ 1244360 h 1281906"/>
              <a:gd name="connsiteX8" fmla="*/ 1200844 w 1329035"/>
              <a:gd name="connsiteY8" fmla="*/ 1281906 h 1281906"/>
              <a:gd name="connsiteX9" fmla="*/ 128191 w 1329035"/>
              <a:gd name="connsiteY9" fmla="*/ 1281906 h 1281906"/>
              <a:gd name="connsiteX10" fmla="*/ 37546 w 1329035"/>
              <a:gd name="connsiteY10" fmla="*/ 1244360 h 1281906"/>
              <a:gd name="connsiteX11" fmla="*/ 0 w 1329035"/>
              <a:gd name="connsiteY11" fmla="*/ 1153715 h 1281906"/>
              <a:gd name="connsiteX12" fmla="*/ 0 w 1329035"/>
              <a:gd name="connsiteY12" fmla="*/ 128191 h 1281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29035" h="1281906">
                <a:moveTo>
                  <a:pt x="0" y="128191"/>
                </a:moveTo>
                <a:cubicBezTo>
                  <a:pt x="0" y="94193"/>
                  <a:pt x="13506" y="61587"/>
                  <a:pt x="37546" y="37546"/>
                </a:cubicBezTo>
                <a:cubicBezTo>
                  <a:pt x="61587" y="13506"/>
                  <a:pt x="94192" y="0"/>
                  <a:pt x="128191" y="0"/>
                </a:cubicBezTo>
                <a:lnTo>
                  <a:pt x="1200844" y="0"/>
                </a:lnTo>
                <a:cubicBezTo>
                  <a:pt x="1234842" y="0"/>
                  <a:pt x="1267448" y="13506"/>
                  <a:pt x="1291489" y="37546"/>
                </a:cubicBezTo>
                <a:cubicBezTo>
                  <a:pt x="1315529" y="61587"/>
                  <a:pt x="1329035" y="94192"/>
                  <a:pt x="1329035" y="128191"/>
                </a:cubicBezTo>
                <a:lnTo>
                  <a:pt x="1329035" y="1153715"/>
                </a:lnTo>
                <a:cubicBezTo>
                  <a:pt x="1329035" y="1187713"/>
                  <a:pt x="1315529" y="1220319"/>
                  <a:pt x="1291489" y="1244360"/>
                </a:cubicBezTo>
                <a:cubicBezTo>
                  <a:pt x="1267449" y="1268400"/>
                  <a:pt x="1234843" y="1281906"/>
                  <a:pt x="1200844" y="1281906"/>
                </a:cubicBezTo>
                <a:lnTo>
                  <a:pt x="128191" y="1281906"/>
                </a:lnTo>
                <a:cubicBezTo>
                  <a:pt x="94193" y="1281906"/>
                  <a:pt x="61587" y="1268400"/>
                  <a:pt x="37546" y="1244360"/>
                </a:cubicBezTo>
                <a:cubicBezTo>
                  <a:pt x="13506" y="1220319"/>
                  <a:pt x="0" y="1187714"/>
                  <a:pt x="0" y="1153715"/>
                </a:cubicBezTo>
                <a:lnTo>
                  <a:pt x="0" y="128191"/>
                </a:lnTo>
                <a:close/>
              </a:path>
            </a:pathLst>
          </a:custGeom>
        </p:spPr>
        <p:style>
          <a:lnRef idx="3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1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lIns="79456" tIns="79456" rIns="79456" bIns="79456" spcCol="1270" anchor="ctr"/>
          <a:lstStyle/>
          <a:p>
            <a:pPr algn="ctr" defTabSz="488950">
              <a:lnSpc>
                <a:spcPct val="90000"/>
              </a:lnSpc>
              <a:spcAft>
                <a:spcPct val="35000"/>
              </a:spcAft>
              <a:defRPr/>
            </a:pPr>
            <a:r>
              <a:rPr lang="fr-CH" sz="1200" b="1" dirty="0"/>
              <a:t>Virtual machines for </a:t>
            </a:r>
            <a:r>
              <a:rPr lang="fr-CH" sz="1200" b="1" dirty="0" err="1" smtClean="0"/>
              <a:t>encoding</a:t>
            </a:r>
            <a:endParaRPr lang="en-GB" sz="1200" b="1" dirty="0"/>
          </a:p>
        </p:txBody>
      </p:sp>
      <p:sp>
        <p:nvSpPr>
          <p:cNvPr id="39" name="Freeform 38"/>
          <p:cNvSpPr/>
          <p:nvPr/>
        </p:nvSpPr>
        <p:spPr bwMode="auto">
          <a:xfrm>
            <a:off x="2587806" y="2005841"/>
            <a:ext cx="1609580" cy="950628"/>
          </a:xfrm>
          <a:custGeom>
            <a:avLst/>
            <a:gdLst>
              <a:gd name="connsiteX0" fmla="*/ 0 w 1329035"/>
              <a:gd name="connsiteY0" fmla="*/ 128191 h 1281906"/>
              <a:gd name="connsiteX1" fmla="*/ 37546 w 1329035"/>
              <a:gd name="connsiteY1" fmla="*/ 37546 h 1281906"/>
              <a:gd name="connsiteX2" fmla="*/ 128191 w 1329035"/>
              <a:gd name="connsiteY2" fmla="*/ 0 h 1281906"/>
              <a:gd name="connsiteX3" fmla="*/ 1200844 w 1329035"/>
              <a:gd name="connsiteY3" fmla="*/ 0 h 1281906"/>
              <a:gd name="connsiteX4" fmla="*/ 1291489 w 1329035"/>
              <a:gd name="connsiteY4" fmla="*/ 37546 h 1281906"/>
              <a:gd name="connsiteX5" fmla="*/ 1329035 w 1329035"/>
              <a:gd name="connsiteY5" fmla="*/ 128191 h 1281906"/>
              <a:gd name="connsiteX6" fmla="*/ 1329035 w 1329035"/>
              <a:gd name="connsiteY6" fmla="*/ 1153715 h 1281906"/>
              <a:gd name="connsiteX7" fmla="*/ 1291489 w 1329035"/>
              <a:gd name="connsiteY7" fmla="*/ 1244360 h 1281906"/>
              <a:gd name="connsiteX8" fmla="*/ 1200844 w 1329035"/>
              <a:gd name="connsiteY8" fmla="*/ 1281906 h 1281906"/>
              <a:gd name="connsiteX9" fmla="*/ 128191 w 1329035"/>
              <a:gd name="connsiteY9" fmla="*/ 1281906 h 1281906"/>
              <a:gd name="connsiteX10" fmla="*/ 37546 w 1329035"/>
              <a:gd name="connsiteY10" fmla="*/ 1244360 h 1281906"/>
              <a:gd name="connsiteX11" fmla="*/ 0 w 1329035"/>
              <a:gd name="connsiteY11" fmla="*/ 1153715 h 1281906"/>
              <a:gd name="connsiteX12" fmla="*/ 0 w 1329035"/>
              <a:gd name="connsiteY12" fmla="*/ 128191 h 1281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29035" h="1281906">
                <a:moveTo>
                  <a:pt x="0" y="128191"/>
                </a:moveTo>
                <a:cubicBezTo>
                  <a:pt x="0" y="94193"/>
                  <a:pt x="13506" y="61587"/>
                  <a:pt x="37546" y="37546"/>
                </a:cubicBezTo>
                <a:cubicBezTo>
                  <a:pt x="61587" y="13506"/>
                  <a:pt x="94192" y="0"/>
                  <a:pt x="128191" y="0"/>
                </a:cubicBezTo>
                <a:lnTo>
                  <a:pt x="1200844" y="0"/>
                </a:lnTo>
                <a:cubicBezTo>
                  <a:pt x="1234842" y="0"/>
                  <a:pt x="1267448" y="13506"/>
                  <a:pt x="1291489" y="37546"/>
                </a:cubicBezTo>
                <a:cubicBezTo>
                  <a:pt x="1315529" y="61587"/>
                  <a:pt x="1329035" y="94192"/>
                  <a:pt x="1329035" y="128191"/>
                </a:cubicBezTo>
                <a:lnTo>
                  <a:pt x="1329035" y="1153715"/>
                </a:lnTo>
                <a:cubicBezTo>
                  <a:pt x="1329035" y="1187713"/>
                  <a:pt x="1315529" y="1220319"/>
                  <a:pt x="1291489" y="1244360"/>
                </a:cubicBezTo>
                <a:cubicBezTo>
                  <a:pt x="1267449" y="1268400"/>
                  <a:pt x="1234843" y="1281906"/>
                  <a:pt x="1200844" y="1281906"/>
                </a:cubicBezTo>
                <a:lnTo>
                  <a:pt x="128191" y="1281906"/>
                </a:lnTo>
                <a:cubicBezTo>
                  <a:pt x="94193" y="1281906"/>
                  <a:pt x="61587" y="1268400"/>
                  <a:pt x="37546" y="1244360"/>
                </a:cubicBezTo>
                <a:cubicBezTo>
                  <a:pt x="13506" y="1220319"/>
                  <a:pt x="0" y="1187714"/>
                  <a:pt x="0" y="1153715"/>
                </a:cubicBezTo>
                <a:lnTo>
                  <a:pt x="0" y="128191"/>
                </a:lnTo>
                <a:close/>
              </a:path>
            </a:pathLst>
          </a:custGeom>
        </p:spPr>
        <p:style>
          <a:lnRef idx="3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1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lIns="79456" tIns="79456" rIns="79456" bIns="79456" spcCol="1270" anchor="ctr"/>
          <a:lstStyle/>
          <a:p>
            <a:pPr algn="ctr" defTabSz="488950">
              <a:lnSpc>
                <a:spcPct val="90000"/>
              </a:lnSpc>
              <a:spcAft>
                <a:spcPct val="35000"/>
              </a:spcAft>
              <a:defRPr/>
            </a:pPr>
            <a:r>
              <a:rPr lang="fr-CH" sz="1200" b="1" dirty="0"/>
              <a:t>Virtual machines for </a:t>
            </a:r>
            <a:r>
              <a:rPr lang="fr-CH" sz="1200" b="1" dirty="0" err="1" smtClean="0"/>
              <a:t>storage</a:t>
            </a:r>
            <a:endParaRPr lang="en-GB" sz="12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fr-CH" dirty="0" smtClean="0"/>
              <a:t>Cloud infrastructure for </a:t>
            </a:r>
            <a:r>
              <a:rPr lang="fr-CH" dirty="0" err="1" smtClean="0"/>
              <a:t>broadcasters</a:t>
            </a:r>
            <a:endParaRPr lang="en-GB" dirty="0"/>
          </a:p>
        </p:txBody>
      </p:sp>
      <p:sp>
        <p:nvSpPr>
          <p:cNvPr id="24579" name="Slide Number Placeholder 2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FBA2490B-0A5E-4A83-B576-FB12E1DDB0D6}" type="slidenum">
              <a:rPr lang="nl-NL" smtClean="0"/>
              <a:pPr/>
              <a:t>16</a:t>
            </a:fld>
            <a:endParaRPr lang="nl-NL" smtClean="0"/>
          </a:p>
        </p:txBody>
      </p:sp>
      <p:sp>
        <p:nvSpPr>
          <p:cNvPr id="24580" name="TextBox 3"/>
          <p:cNvSpPr txBox="1">
            <a:spLocks noChangeArrowheads="1"/>
          </p:cNvSpPr>
          <p:nvPr/>
        </p:nvSpPr>
        <p:spPr bwMode="auto">
          <a:xfrm>
            <a:off x="1415959" y="1911787"/>
            <a:ext cx="7536971" cy="48013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GB" dirty="0"/>
              <a:t>Management layer in </a:t>
            </a:r>
            <a:r>
              <a:rPr lang="en-GB" b="1" dirty="0" smtClean="0"/>
              <a:t>hybrid cloud</a:t>
            </a:r>
            <a:endParaRPr lang="en-GB" b="1" dirty="0"/>
          </a:p>
          <a:p>
            <a:pPr lvl="1">
              <a:buFont typeface="Arial" pitchFamily="34" charset="0"/>
              <a:buChar char="•"/>
            </a:pPr>
            <a:r>
              <a:rPr lang="en-GB" dirty="0"/>
              <a:t> </a:t>
            </a:r>
            <a:r>
              <a:rPr lang="en-GB" i="1" dirty="0"/>
              <a:t>Allow professional users to </a:t>
            </a:r>
            <a:r>
              <a:rPr lang="en-GB" b="1" i="1" dirty="0"/>
              <a:t>manipulate</a:t>
            </a:r>
            <a:r>
              <a:rPr lang="en-GB" i="1" dirty="0"/>
              <a:t> setting of the </a:t>
            </a:r>
            <a:r>
              <a:rPr lang="en-GB" i="1" dirty="0" smtClean="0"/>
              <a:t>storage nodes, virtual </a:t>
            </a:r>
            <a:r>
              <a:rPr lang="en-GB" i="1" dirty="0"/>
              <a:t>encoders and distribution machines</a:t>
            </a:r>
          </a:p>
          <a:p>
            <a:pPr lvl="1">
              <a:buFont typeface="Arial" pitchFamily="34" charset="0"/>
              <a:buChar char="•"/>
            </a:pPr>
            <a:r>
              <a:rPr lang="en-GB" i="1" dirty="0"/>
              <a:t> Management of </a:t>
            </a:r>
            <a:r>
              <a:rPr lang="en-GB" b="1" i="1" dirty="0"/>
              <a:t>recourses</a:t>
            </a:r>
            <a:r>
              <a:rPr lang="en-GB" i="1" dirty="0"/>
              <a:t> in private and public cloud</a:t>
            </a:r>
          </a:p>
          <a:p>
            <a:pPr lvl="1">
              <a:buFont typeface="Arial" pitchFamily="34" charset="0"/>
              <a:buChar char="•"/>
            </a:pPr>
            <a:r>
              <a:rPr lang="en-GB" b="1" i="1" dirty="0"/>
              <a:t> Real-time monitoring </a:t>
            </a:r>
            <a:r>
              <a:rPr lang="en-GB" i="1" dirty="0"/>
              <a:t>of running </a:t>
            </a:r>
            <a:r>
              <a:rPr lang="en-GB" i="1" dirty="0" smtClean="0"/>
              <a:t>processes</a:t>
            </a:r>
          </a:p>
          <a:p>
            <a:pPr lvl="1">
              <a:buFont typeface="Arial" pitchFamily="34" charset="0"/>
              <a:buChar char="•"/>
            </a:pPr>
            <a:r>
              <a:rPr lang="fr-CH" i="1" dirty="0" smtClean="0"/>
              <a:t> Management layer </a:t>
            </a:r>
            <a:r>
              <a:rPr lang="fr-CH" i="1" dirty="0" err="1" smtClean="0"/>
              <a:t>consists</a:t>
            </a:r>
            <a:r>
              <a:rPr lang="fr-CH" i="1" dirty="0" smtClean="0"/>
              <a:t> of </a:t>
            </a:r>
            <a:r>
              <a:rPr lang="fr-CH" b="1" i="1" dirty="0" err="1" smtClean="0"/>
              <a:t>Orchestrator</a:t>
            </a:r>
            <a:r>
              <a:rPr lang="fr-CH" i="1" dirty="0" smtClean="0"/>
              <a:t> and Web-</a:t>
            </a:r>
            <a:r>
              <a:rPr lang="fr-CH" i="1" dirty="0" err="1" smtClean="0"/>
              <a:t>basd</a:t>
            </a:r>
            <a:r>
              <a:rPr lang="fr-CH" i="1" dirty="0" smtClean="0"/>
              <a:t> User interface (Web UI)</a:t>
            </a:r>
            <a:endParaRPr lang="fr-CH" dirty="0" smtClean="0"/>
          </a:p>
          <a:p>
            <a:pPr lvl="1">
              <a:buFont typeface="Arial" pitchFamily="34" charset="0"/>
              <a:buChar char="•"/>
            </a:pPr>
            <a:endParaRPr lang="en-GB" i="1" dirty="0"/>
          </a:p>
          <a:p>
            <a:r>
              <a:rPr lang="en-GB" dirty="0"/>
              <a:t>Virtual services in</a:t>
            </a:r>
            <a:r>
              <a:rPr lang="en-GB" b="1" dirty="0"/>
              <a:t> private cloud </a:t>
            </a:r>
          </a:p>
          <a:p>
            <a:pPr lvl="1">
              <a:buFont typeface="Arial" pitchFamily="34" charset="0"/>
              <a:buChar char="•"/>
            </a:pPr>
            <a:r>
              <a:rPr lang="en-GB" dirty="0"/>
              <a:t> </a:t>
            </a:r>
            <a:r>
              <a:rPr lang="en-GB" i="1" dirty="0"/>
              <a:t>Use of </a:t>
            </a:r>
            <a:r>
              <a:rPr lang="en-GB" b="1" i="1" dirty="0"/>
              <a:t>local machines </a:t>
            </a:r>
            <a:r>
              <a:rPr lang="en-GB" i="1" dirty="0"/>
              <a:t>that run virtual services</a:t>
            </a:r>
          </a:p>
          <a:p>
            <a:pPr lvl="1">
              <a:buFont typeface="Arial" pitchFamily="34" charset="0"/>
              <a:buChar char="•"/>
            </a:pPr>
            <a:r>
              <a:rPr lang="en-GB" i="1" dirty="0"/>
              <a:t> Scaling on </a:t>
            </a:r>
            <a:r>
              <a:rPr lang="en-GB" b="1" i="1" dirty="0"/>
              <a:t>permanent use </a:t>
            </a:r>
            <a:r>
              <a:rPr lang="en-GB" i="1" dirty="0"/>
              <a:t>in local loop</a:t>
            </a:r>
          </a:p>
          <a:p>
            <a:pPr lvl="2">
              <a:buFont typeface="Arial" pitchFamily="34" charset="0"/>
              <a:buChar char="•"/>
            </a:pPr>
            <a:r>
              <a:rPr lang="en-GB" i="1" dirty="0"/>
              <a:t> Encoding high resolution feeds</a:t>
            </a:r>
          </a:p>
          <a:p>
            <a:r>
              <a:rPr lang="en-GB" dirty="0"/>
              <a:t>Virtual services in </a:t>
            </a:r>
            <a:r>
              <a:rPr lang="en-GB" b="1" dirty="0"/>
              <a:t>public cloud</a:t>
            </a:r>
          </a:p>
          <a:p>
            <a:pPr lvl="1">
              <a:buFont typeface="Arial" pitchFamily="34" charset="0"/>
              <a:buChar char="•"/>
            </a:pPr>
            <a:r>
              <a:rPr lang="en-GB" dirty="0"/>
              <a:t> </a:t>
            </a:r>
            <a:r>
              <a:rPr lang="en-GB" i="1" dirty="0" smtClean="0"/>
              <a:t>Encoding of libraries</a:t>
            </a:r>
          </a:p>
          <a:p>
            <a:pPr lvl="1">
              <a:buFont typeface="Arial" pitchFamily="34" charset="0"/>
              <a:buChar char="•"/>
            </a:pPr>
            <a:r>
              <a:rPr lang="en-GB" i="1" dirty="0" smtClean="0"/>
              <a:t> </a:t>
            </a:r>
            <a:r>
              <a:rPr lang="en-GB" b="1" i="1" dirty="0" smtClean="0"/>
              <a:t>Fast </a:t>
            </a:r>
            <a:r>
              <a:rPr lang="en-GB" b="1" i="1" dirty="0"/>
              <a:t>scaling infrastructure</a:t>
            </a:r>
            <a:r>
              <a:rPr lang="en-GB" i="1" dirty="0"/>
              <a:t> for peak offload </a:t>
            </a:r>
          </a:p>
          <a:p>
            <a:pPr lvl="1">
              <a:buFont typeface="Arial" pitchFamily="34" charset="0"/>
              <a:buChar char="•"/>
            </a:pPr>
            <a:r>
              <a:rPr lang="en-GB" i="1" dirty="0"/>
              <a:t> Optimisation of decentralised </a:t>
            </a:r>
            <a:r>
              <a:rPr lang="en-GB" i="1" dirty="0" smtClean="0"/>
              <a:t>processes</a:t>
            </a:r>
          </a:p>
          <a:p>
            <a:pPr lvl="0"/>
            <a:r>
              <a:rPr lang="fr-CH" i="1" dirty="0" smtClean="0"/>
              <a:t>.</a:t>
            </a:r>
            <a:endParaRPr lang="en-GB" i="1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nl-NL" smtClean="0"/>
              <a:t>RMLL 2013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9"/>
          <p:cNvSpPr>
            <a:spLocks noGrp="1" noChangeArrowheads="1"/>
          </p:cNvSpPr>
          <p:nvPr>
            <p:ph type="title"/>
          </p:nvPr>
        </p:nvSpPr>
        <p:spPr>
          <a:xfrm>
            <a:off x="2195905" y="231978"/>
            <a:ext cx="6757026" cy="954087"/>
          </a:xfrm>
        </p:spPr>
        <p:txBody>
          <a:bodyPr/>
          <a:lstStyle/>
          <a:p>
            <a:pPr>
              <a:defRPr/>
            </a:pPr>
            <a:r>
              <a:rPr lang="en-GB" sz="2000" b="1" dirty="0" smtClean="0"/>
              <a:t>Cloud infrastructure for broadcasters</a:t>
            </a:r>
            <a:endParaRPr lang="nl-BE" sz="2000" b="1" dirty="0" smtClean="0"/>
          </a:p>
        </p:txBody>
      </p:sp>
      <p:sp>
        <p:nvSpPr>
          <p:cNvPr id="23554" name="Slide Number Placeholder 2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61A06D66-8543-4596-9355-285F30086E66}" type="slidenum">
              <a:rPr lang="nl-NL" smtClean="0"/>
              <a:pPr/>
              <a:t>17</a:t>
            </a:fld>
            <a:endParaRPr lang="nl-NL" smtClean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nl-NL" smtClean="0"/>
              <a:t>RMLL 2013</a:t>
            </a:r>
            <a:endParaRPr lang="en-GB"/>
          </a:p>
        </p:txBody>
      </p:sp>
      <p:grpSp>
        <p:nvGrpSpPr>
          <p:cNvPr id="52" name="Group 51"/>
          <p:cNvGrpSpPr/>
          <p:nvPr/>
        </p:nvGrpSpPr>
        <p:grpSpPr>
          <a:xfrm>
            <a:off x="1627103" y="912290"/>
            <a:ext cx="7245612" cy="5181143"/>
            <a:chOff x="1627103" y="912290"/>
            <a:chExt cx="7245612" cy="5181143"/>
          </a:xfrm>
        </p:grpSpPr>
        <p:sp>
          <p:nvSpPr>
            <p:cNvPr id="16" name="Down Arrow 15"/>
            <p:cNvSpPr/>
            <p:nvPr/>
          </p:nvSpPr>
          <p:spPr>
            <a:xfrm>
              <a:off x="3708400" y="3209157"/>
              <a:ext cx="352425" cy="668337"/>
            </a:xfrm>
            <a:prstGeom prst="down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GB"/>
            </a:p>
          </p:txBody>
        </p:sp>
        <p:sp>
          <p:nvSpPr>
            <p:cNvPr id="18" name="Down Arrow 17"/>
            <p:cNvSpPr/>
            <p:nvPr/>
          </p:nvSpPr>
          <p:spPr>
            <a:xfrm rot="10800000">
              <a:off x="5775325" y="3195509"/>
              <a:ext cx="350838" cy="630238"/>
            </a:xfrm>
            <a:prstGeom prst="downArrow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GB"/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1628775" y="912290"/>
              <a:ext cx="6546234" cy="2165117"/>
              <a:chOff x="1372145" y="580536"/>
              <a:chExt cx="5157528" cy="2066072"/>
            </a:xfrm>
          </p:grpSpPr>
          <p:sp>
            <p:nvSpPr>
              <p:cNvPr id="35" name="Freeform 34"/>
              <p:cNvSpPr/>
              <p:nvPr/>
            </p:nvSpPr>
            <p:spPr>
              <a:xfrm>
                <a:off x="1372145" y="580536"/>
                <a:ext cx="5157528" cy="2066072"/>
              </a:xfrm>
              <a:custGeom>
                <a:avLst/>
                <a:gdLst>
                  <a:gd name="connsiteX0" fmla="*/ 0 w 764979"/>
                  <a:gd name="connsiteY0" fmla="*/ 76498 h 2727076"/>
                  <a:gd name="connsiteX1" fmla="*/ 22406 w 764979"/>
                  <a:gd name="connsiteY1" fmla="*/ 22406 h 2727076"/>
                  <a:gd name="connsiteX2" fmla="*/ 76498 w 764979"/>
                  <a:gd name="connsiteY2" fmla="*/ 0 h 2727076"/>
                  <a:gd name="connsiteX3" fmla="*/ 688481 w 764979"/>
                  <a:gd name="connsiteY3" fmla="*/ 0 h 2727076"/>
                  <a:gd name="connsiteX4" fmla="*/ 742573 w 764979"/>
                  <a:gd name="connsiteY4" fmla="*/ 22406 h 2727076"/>
                  <a:gd name="connsiteX5" fmla="*/ 764979 w 764979"/>
                  <a:gd name="connsiteY5" fmla="*/ 76498 h 2727076"/>
                  <a:gd name="connsiteX6" fmla="*/ 764979 w 764979"/>
                  <a:gd name="connsiteY6" fmla="*/ 2650578 h 2727076"/>
                  <a:gd name="connsiteX7" fmla="*/ 742573 w 764979"/>
                  <a:gd name="connsiteY7" fmla="*/ 2704670 h 2727076"/>
                  <a:gd name="connsiteX8" fmla="*/ 688481 w 764979"/>
                  <a:gd name="connsiteY8" fmla="*/ 2727076 h 2727076"/>
                  <a:gd name="connsiteX9" fmla="*/ 76498 w 764979"/>
                  <a:gd name="connsiteY9" fmla="*/ 2727076 h 2727076"/>
                  <a:gd name="connsiteX10" fmla="*/ 22406 w 764979"/>
                  <a:gd name="connsiteY10" fmla="*/ 2704670 h 2727076"/>
                  <a:gd name="connsiteX11" fmla="*/ 0 w 764979"/>
                  <a:gd name="connsiteY11" fmla="*/ 2650578 h 2727076"/>
                  <a:gd name="connsiteX12" fmla="*/ 0 w 764979"/>
                  <a:gd name="connsiteY12" fmla="*/ 76498 h 27270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64979" h="2727076">
                    <a:moveTo>
                      <a:pt x="0" y="76498"/>
                    </a:moveTo>
                    <a:cubicBezTo>
                      <a:pt x="0" y="56209"/>
                      <a:pt x="8060" y="36752"/>
                      <a:pt x="22406" y="22406"/>
                    </a:cubicBezTo>
                    <a:cubicBezTo>
                      <a:pt x="36752" y="8060"/>
                      <a:pt x="56210" y="0"/>
                      <a:pt x="76498" y="0"/>
                    </a:cubicBezTo>
                    <a:lnTo>
                      <a:pt x="688481" y="0"/>
                    </a:lnTo>
                    <a:cubicBezTo>
                      <a:pt x="708770" y="0"/>
                      <a:pt x="728227" y="8060"/>
                      <a:pt x="742573" y="22406"/>
                    </a:cubicBezTo>
                    <a:cubicBezTo>
                      <a:pt x="756919" y="36752"/>
                      <a:pt x="764979" y="56210"/>
                      <a:pt x="764979" y="76498"/>
                    </a:cubicBezTo>
                    <a:lnTo>
                      <a:pt x="764979" y="2650578"/>
                    </a:lnTo>
                    <a:cubicBezTo>
                      <a:pt x="764979" y="2670867"/>
                      <a:pt x="756919" y="2690324"/>
                      <a:pt x="742573" y="2704670"/>
                    </a:cubicBezTo>
                    <a:cubicBezTo>
                      <a:pt x="728227" y="2719016"/>
                      <a:pt x="708769" y="2727076"/>
                      <a:pt x="688481" y="2727076"/>
                    </a:cubicBezTo>
                    <a:lnTo>
                      <a:pt x="76498" y="2727076"/>
                    </a:lnTo>
                    <a:cubicBezTo>
                      <a:pt x="56209" y="2727076"/>
                      <a:pt x="36752" y="2719016"/>
                      <a:pt x="22406" y="2704670"/>
                    </a:cubicBezTo>
                    <a:cubicBezTo>
                      <a:pt x="8060" y="2690324"/>
                      <a:pt x="0" y="2670866"/>
                      <a:pt x="0" y="2650578"/>
                    </a:cubicBezTo>
                    <a:lnTo>
                      <a:pt x="0" y="76498"/>
                    </a:lnTo>
                    <a:close/>
                  </a:path>
                </a:pathLst>
              </a:cu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vert="wordArtVert" lIns="64315" tIns="64315" rIns="64315" bIns="64315" spcCol="1270"/>
              <a:lstStyle/>
              <a:p>
                <a:pPr algn="ctr" defTabSz="488950">
                  <a:lnSpc>
                    <a:spcPct val="90000"/>
                  </a:lnSpc>
                  <a:spcAft>
                    <a:spcPct val="35000"/>
                  </a:spcAft>
                  <a:defRPr/>
                </a:pPr>
                <a:r>
                  <a:rPr lang="fr-CH" sz="1200" b="1" dirty="0" err="1"/>
                  <a:t>PRIVATE</a:t>
                </a:r>
                <a:r>
                  <a:rPr lang="fr-CH" sz="1200" b="1" dirty="0"/>
                  <a:t> CLOUD</a:t>
                </a:r>
                <a:endParaRPr lang="en-GB" sz="1200" b="1" dirty="0"/>
              </a:p>
            </p:txBody>
          </p:sp>
          <p:sp>
            <p:nvSpPr>
              <p:cNvPr id="36" name="Freeform 35"/>
              <p:cNvSpPr/>
              <p:nvPr/>
            </p:nvSpPr>
            <p:spPr>
              <a:xfrm>
                <a:off x="2127730" y="649143"/>
                <a:ext cx="4255636" cy="895707"/>
              </a:xfrm>
              <a:custGeom>
                <a:avLst/>
                <a:gdLst>
                  <a:gd name="connsiteX0" fmla="*/ 0 w 4154563"/>
                  <a:gd name="connsiteY0" fmla="*/ 128191 h 1281906"/>
                  <a:gd name="connsiteX1" fmla="*/ 37546 w 4154563"/>
                  <a:gd name="connsiteY1" fmla="*/ 37546 h 1281906"/>
                  <a:gd name="connsiteX2" fmla="*/ 128191 w 4154563"/>
                  <a:gd name="connsiteY2" fmla="*/ 0 h 1281906"/>
                  <a:gd name="connsiteX3" fmla="*/ 4026372 w 4154563"/>
                  <a:gd name="connsiteY3" fmla="*/ 0 h 1281906"/>
                  <a:gd name="connsiteX4" fmla="*/ 4117017 w 4154563"/>
                  <a:gd name="connsiteY4" fmla="*/ 37546 h 1281906"/>
                  <a:gd name="connsiteX5" fmla="*/ 4154563 w 4154563"/>
                  <a:gd name="connsiteY5" fmla="*/ 128191 h 1281906"/>
                  <a:gd name="connsiteX6" fmla="*/ 4154563 w 4154563"/>
                  <a:gd name="connsiteY6" fmla="*/ 1153715 h 1281906"/>
                  <a:gd name="connsiteX7" fmla="*/ 4117017 w 4154563"/>
                  <a:gd name="connsiteY7" fmla="*/ 1244360 h 1281906"/>
                  <a:gd name="connsiteX8" fmla="*/ 4026372 w 4154563"/>
                  <a:gd name="connsiteY8" fmla="*/ 1281906 h 1281906"/>
                  <a:gd name="connsiteX9" fmla="*/ 128191 w 4154563"/>
                  <a:gd name="connsiteY9" fmla="*/ 1281906 h 1281906"/>
                  <a:gd name="connsiteX10" fmla="*/ 37546 w 4154563"/>
                  <a:gd name="connsiteY10" fmla="*/ 1244360 h 1281906"/>
                  <a:gd name="connsiteX11" fmla="*/ 0 w 4154563"/>
                  <a:gd name="connsiteY11" fmla="*/ 1153715 h 1281906"/>
                  <a:gd name="connsiteX12" fmla="*/ 0 w 4154563"/>
                  <a:gd name="connsiteY12" fmla="*/ 128191 h 1281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154563" h="1281906">
                    <a:moveTo>
                      <a:pt x="0" y="128191"/>
                    </a:moveTo>
                    <a:cubicBezTo>
                      <a:pt x="0" y="94193"/>
                      <a:pt x="13506" y="61587"/>
                      <a:pt x="37546" y="37546"/>
                    </a:cubicBezTo>
                    <a:cubicBezTo>
                      <a:pt x="61587" y="13506"/>
                      <a:pt x="94192" y="0"/>
                      <a:pt x="128191" y="0"/>
                    </a:cubicBezTo>
                    <a:lnTo>
                      <a:pt x="4026372" y="0"/>
                    </a:lnTo>
                    <a:cubicBezTo>
                      <a:pt x="4060370" y="0"/>
                      <a:pt x="4092976" y="13506"/>
                      <a:pt x="4117017" y="37546"/>
                    </a:cubicBezTo>
                    <a:cubicBezTo>
                      <a:pt x="4141057" y="61587"/>
                      <a:pt x="4154563" y="94192"/>
                      <a:pt x="4154563" y="128191"/>
                    </a:cubicBezTo>
                    <a:lnTo>
                      <a:pt x="4154563" y="1153715"/>
                    </a:lnTo>
                    <a:cubicBezTo>
                      <a:pt x="4154563" y="1187713"/>
                      <a:pt x="4141057" y="1220319"/>
                      <a:pt x="4117017" y="1244360"/>
                    </a:cubicBezTo>
                    <a:cubicBezTo>
                      <a:pt x="4092977" y="1268400"/>
                      <a:pt x="4060371" y="1281906"/>
                      <a:pt x="4026372" y="1281906"/>
                    </a:cubicBezTo>
                    <a:lnTo>
                      <a:pt x="128191" y="1281906"/>
                    </a:lnTo>
                    <a:cubicBezTo>
                      <a:pt x="94193" y="1281906"/>
                      <a:pt x="61587" y="1268400"/>
                      <a:pt x="37546" y="1244360"/>
                    </a:cubicBezTo>
                    <a:cubicBezTo>
                      <a:pt x="13506" y="1220319"/>
                      <a:pt x="0" y="1187714"/>
                      <a:pt x="0" y="1153715"/>
                    </a:cubicBezTo>
                    <a:lnTo>
                      <a:pt x="0" y="128191"/>
                    </a:lnTo>
                    <a:close/>
                  </a:path>
                </a:pathLst>
              </a:custGeom>
            </p:spPr>
            <p:style>
              <a:lnRef idx="3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1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lIns="79456" tIns="79456" rIns="79456" bIns="79456" spcCol="1270" anchor="ctr"/>
              <a:lstStyle/>
              <a:p>
                <a:pPr algn="ctr" defTabSz="488950">
                  <a:lnSpc>
                    <a:spcPct val="90000"/>
                  </a:lnSpc>
                  <a:spcAft>
                    <a:spcPct val="35000"/>
                  </a:spcAft>
                  <a:defRPr/>
                </a:pPr>
                <a:endParaRPr lang="fr-CH" sz="1200" b="1" dirty="0" smtClean="0"/>
              </a:p>
              <a:p>
                <a:pPr defTabSz="488950">
                  <a:lnSpc>
                    <a:spcPct val="90000"/>
                  </a:lnSpc>
                  <a:spcAft>
                    <a:spcPct val="35000"/>
                  </a:spcAft>
                  <a:defRPr/>
                </a:pPr>
                <a:r>
                  <a:rPr lang="fr-CH" sz="1200" b="1" dirty="0" smtClean="0"/>
                  <a:t>PHP Web UI</a:t>
                </a:r>
              </a:p>
              <a:p>
                <a:pPr defTabSz="488950">
                  <a:lnSpc>
                    <a:spcPct val="90000"/>
                  </a:lnSpc>
                  <a:spcAft>
                    <a:spcPct val="35000"/>
                  </a:spcAft>
                  <a:defRPr/>
                </a:pPr>
                <a:r>
                  <a:rPr lang="fr-CH" sz="1200" b="1" dirty="0" err="1" smtClean="0"/>
                  <a:t>RestFul</a:t>
                </a:r>
                <a:r>
                  <a:rPr lang="fr-CH" sz="1200" b="1" dirty="0" smtClean="0"/>
                  <a:t> API                     </a:t>
                </a:r>
                <a:endParaRPr lang="en-GB" sz="1200" b="1" dirty="0"/>
              </a:p>
            </p:txBody>
          </p:sp>
          <p:sp>
            <p:nvSpPr>
              <p:cNvPr id="37" name="Freeform 36"/>
              <p:cNvSpPr/>
              <p:nvPr/>
            </p:nvSpPr>
            <p:spPr>
              <a:xfrm>
                <a:off x="5115239" y="1642678"/>
                <a:ext cx="1268127" cy="907141"/>
              </a:xfrm>
              <a:custGeom>
                <a:avLst/>
                <a:gdLst>
                  <a:gd name="connsiteX0" fmla="*/ 0 w 1329035"/>
                  <a:gd name="connsiteY0" fmla="*/ 128191 h 1281906"/>
                  <a:gd name="connsiteX1" fmla="*/ 37546 w 1329035"/>
                  <a:gd name="connsiteY1" fmla="*/ 37546 h 1281906"/>
                  <a:gd name="connsiteX2" fmla="*/ 128191 w 1329035"/>
                  <a:gd name="connsiteY2" fmla="*/ 0 h 1281906"/>
                  <a:gd name="connsiteX3" fmla="*/ 1200844 w 1329035"/>
                  <a:gd name="connsiteY3" fmla="*/ 0 h 1281906"/>
                  <a:gd name="connsiteX4" fmla="*/ 1291489 w 1329035"/>
                  <a:gd name="connsiteY4" fmla="*/ 37546 h 1281906"/>
                  <a:gd name="connsiteX5" fmla="*/ 1329035 w 1329035"/>
                  <a:gd name="connsiteY5" fmla="*/ 128191 h 1281906"/>
                  <a:gd name="connsiteX6" fmla="*/ 1329035 w 1329035"/>
                  <a:gd name="connsiteY6" fmla="*/ 1153715 h 1281906"/>
                  <a:gd name="connsiteX7" fmla="*/ 1291489 w 1329035"/>
                  <a:gd name="connsiteY7" fmla="*/ 1244360 h 1281906"/>
                  <a:gd name="connsiteX8" fmla="*/ 1200844 w 1329035"/>
                  <a:gd name="connsiteY8" fmla="*/ 1281906 h 1281906"/>
                  <a:gd name="connsiteX9" fmla="*/ 128191 w 1329035"/>
                  <a:gd name="connsiteY9" fmla="*/ 1281906 h 1281906"/>
                  <a:gd name="connsiteX10" fmla="*/ 37546 w 1329035"/>
                  <a:gd name="connsiteY10" fmla="*/ 1244360 h 1281906"/>
                  <a:gd name="connsiteX11" fmla="*/ 0 w 1329035"/>
                  <a:gd name="connsiteY11" fmla="*/ 1153715 h 1281906"/>
                  <a:gd name="connsiteX12" fmla="*/ 0 w 1329035"/>
                  <a:gd name="connsiteY12" fmla="*/ 128191 h 1281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329035" h="1281906">
                    <a:moveTo>
                      <a:pt x="0" y="128191"/>
                    </a:moveTo>
                    <a:cubicBezTo>
                      <a:pt x="0" y="94193"/>
                      <a:pt x="13506" y="61587"/>
                      <a:pt x="37546" y="37546"/>
                    </a:cubicBezTo>
                    <a:cubicBezTo>
                      <a:pt x="61587" y="13506"/>
                      <a:pt x="94192" y="0"/>
                      <a:pt x="128191" y="0"/>
                    </a:cubicBezTo>
                    <a:lnTo>
                      <a:pt x="1200844" y="0"/>
                    </a:lnTo>
                    <a:cubicBezTo>
                      <a:pt x="1234842" y="0"/>
                      <a:pt x="1267448" y="13506"/>
                      <a:pt x="1291489" y="37546"/>
                    </a:cubicBezTo>
                    <a:cubicBezTo>
                      <a:pt x="1315529" y="61587"/>
                      <a:pt x="1329035" y="94192"/>
                      <a:pt x="1329035" y="128191"/>
                    </a:cubicBezTo>
                    <a:lnTo>
                      <a:pt x="1329035" y="1153715"/>
                    </a:lnTo>
                    <a:cubicBezTo>
                      <a:pt x="1329035" y="1187713"/>
                      <a:pt x="1315529" y="1220319"/>
                      <a:pt x="1291489" y="1244360"/>
                    </a:cubicBezTo>
                    <a:cubicBezTo>
                      <a:pt x="1267449" y="1268400"/>
                      <a:pt x="1234843" y="1281906"/>
                      <a:pt x="1200844" y="1281906"/>
                    </a:cubicBezTo>
                    <a:lnTo>
                      <a:pt x="128191" y="1281906"/>
                    </a:lnTo>
                    <a:cubicBezTo>
                      <a:pt x="94193" y="1281906"/>
                      <a:pt x="61587" y="1268400"/>
                      <a:pt x="37546" y="1244360"/>
                    </a:cubicBezTo>
                    <a:cubicBezTo>
                      <a:pt x="13506" y="1220319"/>
                      <a:pt x="0" y="1187714"/>
                      <a:pt x="0" y="1153715"/>
                    </a:cubicBezTo>
                    <a:lnTo>
                      <a:pt x="0" y="128191"/>
                    </a:lnTo>
                    <a:close/>
                  </a:path>
                </a:pathLst>
              </a:custGeom>
            </p:spPr>
            <p:style>
              <a:lnRef idx="3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2">
                  <a:hueOff val="0"/>
                  <a:satOff val="0"/>
                  <a:lumOff val="0"/>
                  <a:alphaOff val="0"/>
                </a:schemeClr>
              </a:fillRef>
              <a:effectRef idx="1">
                <a:schemeClr val="accent2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lIns="79456" tIns="79456" rIns="79456" bIns="79456" spcCol="1270" anchor="ctr"/>
              <a:lstStyle/>
              <a:p>
                <a:pPr algn="ctr" defTabSz="488950">
                  <a:lnSpc>
                    <a:spcPct val="90000"/>
                  </a:lnSpc>
                  <a:spcAft>
                    <a:spcPct val="35000"/>
                  </a:spcAft>
                  <a:defRPr/>
                </a:pPr>
                <a:r>
                  <a:rPr lang="fr-CH" sz="1200" b="1" dirty="0" smtClean="0"/>
                  <a:t>Apache + Mod264</a:t>
                </a:r>
                <a:endParaRPr lang="en-GB" sz="1200" b="1" dirty="0"/>
              </a:p>
            </p:txBody>
          </p:sp>
        </p:grpSp>
        <p:sp>
          <p:nvSpPr>
            <p:cNvPr id="38" name="Freeform 37"/>
            <p:cNvSpPr/>
            <p:nvPr/>
          </p:nvSpPr>
          <p:spPr bwMode="auto">
            <a:xfrm>
              <a:off x="4450997" y="2005841"/>
              <a:ext cx="1609580" cy="950628"/>
            </a:xfrm>
            <a:custGeom>
              <a:avLst/>
              <a:gdLst>
                <a:gd name="connsiteX0" fmla="*/ 0 w 1329035"/>
                <a:gd name="connsiteY0" fmla="*/ 128191 h 1281906"/>
                <a:gd name="connsiteX1" fmla="*/ 37546 w 1329035"/>
                <a:gd name="connsiteY1" fmla="*/ 37546 h 1281906"/>
                <a:gd name="connsiteX2" fmla="*/ 128191 w 1329035"/>
                <a:gd name="connsiteY2" fmla="*/ 0 h 1281906"/>
                <a:gd name="connsiteX3" fmla="*/ 1200844 w 1329035"/>
                <a:gd name="connsiteY3" fmla="*/ 0 h 1281906"/>
                <a:gd name="connsiteX4" fmla="*/ 1291489 w 1329035"/>
                <a:gd name="connsiteY4" fmla="*/ 37546 h 1281906"/>
                <a:gd name="connsiteX5" fmla="*/ 1329035 w 1329035"/>
                <a:gd name="connsiteY5" fmla="*/ 128191 h 1281906"/>
                <a:gd name="connsiteX6" fmla="*/ 1329035 w 1329035"/>
                <a:gd name="connsiteY6" fmla="*/ 1153715 h 1281906"/>
                <a:gd name="connsiteX7" fmla="*/ 1291489 w 1329035"/>
                <a:gd name="connsiteY7" fmla="*/ 1244360 h 1281906"/>
                <a:gd name="connsiteX8" fmla="*/ 1200844 w 1329035"/>
                <a:gd name="connsiteY8" fmla="*/ 1281906 h 1281906"/>
                <a:gd name="connsiteX9" fmla="*/ 128191 w 1329035"/>
                <a:gd name="connsiteY9" fmla="*/ 1281906 h 1281906"/>
                <a:gd name="connsiteX10" fmla="*/ 37546 w 1329035"/>
                <a:gd name="connsiteY10" fmla="*/ 1244360 h 1281906"/>
                <a:gd name="connsiteX11" fmla="*/ 0 w 1329035"/>
                <a:gd name="connsiteY11" fmla="*/ 1153715 h 1281906"/>
                <a:gd name="connsiteX12" fmla="*/ 0 w 1329035"/>
                <a:gd name="connsiteY12" fmla="*/ 128191 h 1281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29035" h="1281906">
                  <a:moveTo>
                    <a:pt x="0" y="128191"/>
                  </a:moveTo>
                  <a:cubicBezTo>
                    <a:pt x="0" y="94193"/>
                    <a:pt x="13506" y="61587"/>
                    <a:pt x="37546" y="37546"/>
                  </a:cubicBezTo>
                  <a:cubicBezTo>
                    <a:pt x="61587" y="13506"/>
                    <a:pt x="94192" y="0"/>
                    <a:pt x="128191" y="0"/>
                  </a:cubicBezTo>
                  <a:lnTo>
                    <a:pt x="1200844" y="0"/>
                  </a:lnTo>
                  <a:cubicBezTo>
                    <a:pt x="1234842" y="0"/>
                    <a:pt x="1267448" y="13506"/>
                    <a:pt x="1291489" y="37546"/>
                  </a:cubicBezTo>
                  <a:cubicBezTo>
                    <a:pt x="1315529" y="61587"/>
                    <a:pt x="1329035" y="94192"/>
                    <a:pt x="1329035" y="128191"/>
                  </a:cubicBezTo>
                  <a:lnTo>
                    <a:pt x="1329035" y="1153715"/>
                  </a:lnTo>
                  <a:cubicBezTo>
                    <a:pt x="1329035" y="1187713"/>
                    <a:pt x="1315529" y="1220319"/>
                    <a:pt x="1291489" y="1244360"/>
                  </a:cubicBezTo>
                  <a:cubicBezTo>
                    <a:pt x="1267449" y="1268400"/>
                    <a:pt x="1234843" y="1281906"/>
                    <a:pt x="1200844" y="1281906"/>
                  </a:cubicBezTo>
                  <a:lnTo>
                    <a:pt x="128191" y="1281906"/>
                  </a:lnTo>
                  <a:cubicBezTo>
                    <a:pt x="94193" y="1281906"/>
                    <a:pt x="61587" y="1268400"/>
                    <a:pt x="37546" y="1244360"/>
                  </a:cubicBezTo>
                  <a:cubicBezTo>
                    <a:pt x="13506" y="1220319"/>
                    <a:pt x="0" y="1187714"/>
                    <a:pt x="0" y="1153715"/>
                  </a:cubicBezTo>
                  <a:lnTo>
                    <a:pt x="0" y="128191"/>
                  </a:lnTo>
                  <a:close/>
                </a:path>
              </a:pathLst>
            </a:custGeom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1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lIns="79456" tIns="79456" rIns="79456" bIns="79456" spcCol="1270" anchor="ctr"/>
            <a:lstStyle/>
            <a:p>
              <a:pPr algn="ctr" defTabSz="488950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en-GB" sz="1200" b="1" dirty="0" err="1" smtClean="0"/>
                <a:t>ffmpeg</a:t>
              </a:r>
              <a:endParaRPr lang="en-GB" sz="1200" b="1" dirty="0"/>
            </a:p>
          </p:txBody>
        </p:sp>
        <p:sp>
          <p:nvSpPr>
            <p:cNvPr id="39" name="Freeform 38"/>
            <p:cNvSpPr/>
            <p:nvPr/>
          </p:nvSpPr>
          <p:spPr bwMode="auto">
            <a:xfrm>
              <a:off x="2587806" y="2005841"/>
              <a:ext cx="1609580" cy="950628"/>
            </a:xfrm>
            <a:custGeom>
              <a:avLst/>
              <a:gdLst>
                <a:gd name="connsiteX0" fmla="*/ 0 w 1329035"/>
                <a:gd name="connsiteY0" fmla="*/ 128191 h 1281906"/>
                <a:gd name="connsiteX1" fmla="*/ 37546 w 1329035"/>
                <a:gd name="connsiteY1" fmla="*/ 37546 h 1281906"/>
                <a:gd name="connsiteX2" fmla="*/ 128191 w 1329035"/>
                <a:gd name="connsiteY2" fmla="*/ 0 h 1281906"/>
                <a:gd name="connsiteX3" fmla="*/ 1200844 w 1329035"/>
                <a:gd name="connsiteY3" fmla="*/ 0 h 1281906"/>
                <a:gd name="connsiteX4" fmla="*/ 1291489 w 1329035"/>
                <a:gd name="connsiteY4" fmla="*/ 37546 h 1281906"/>
                <a:gd name="connsiteX5" fmla="*/ 1329035 w 1329035"/>
                <a:gd name="connsiteY5" fmla="*/ 128191 h 1281906"/>
                <a:gd name="connsiteX6" fmla="*/ 1329035 w 1329035"/>
                <a:gd name="connsiteY6" fmla="*/ 1153715 h 1281906"/>
                <a:gd name="connsiteX7" fmla="*/ 1291489 w 1329035"/>
                <a:gd name="connsiteY7" fmla="*/ 1244360 h 1281906"/>
                <a:gd name="connsiteX8" fmla="*/ 1200844 w 1329035"/>
                <a:gd name="connsiteY8" fmla="*/ 1281906 h 1281906"/>
                <a:gd name="connsiteX9" fmla="*/ 128191 w 1329035"/>
                <a:gd name="connsiteY9" fmla="*/ 1281906 h 1281906"/>
                <a:gd name="connsiteX10" fmla="*/ 37546 w 1329035"/>
                <a:gd name="connsiteY10" fmla="*/ 1244360 h 1281906"/>
                <a:gd name="connsiteX11" fmla="*/ 0 w 1329035"/>
                <a:gd name="connsiteY11" fmla="*/ 1153715 h 1281906"/>
                <a:gd name="connsiteX12" fmla="*/ 0 w 1329035"/>
                <a:gd name="connsiteY12" fmla="*/ 128191 h 1281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29035" h="1281906">
                  <a:moveTo>
                    <a:pt x="0" y="128191"/>
                  </a:moveTo>
                  <a:cubicBezTo>
                    <a:pt x="0" y="94193"/>
                    <a:pt x="13506" y="61587"/>
                    <a:pt x="37546" y="37546"/>
                  </a:cubicBezTo>
                  <a:cubicBezTo>
                    <a:pt x="61587" y="13506"/>
                    <a:pt x="94192" y="0"/>
                    <a:pt x="128191" y="0"/>
                  </a:cubicBezTo>
                  <a:lnTo>
                    <a:pt x="1200844" y="0"/>
                  </a:lnTo>
                  <a:cubicBezTo>
                    <a:pt x="1234842" y="0"/>
                    <a:pt x="1267448" y="13506"/>
                    <a:pt x="1291489" y="37546"/>
                  </a:cubicBezTo>
                  <a:cubicBezTo>
                    <a:pt x="1315529" y="61587"/>
                    <a:pt x="1329035" y="94192"/>
                    <a:pt x="1329035" y="128191"/>
                  </a:cubicBezTo>
                  <a:lnTo>
                    <a:pt x="1329035" y="1153715"/>
                  </a:lnTo>
                  <a:cubicBezTo>
                    <a:pt x="1329035" y="1187713"/>
                    <a:pt x="1315529" y="1220319"/>
                    <a:pt x="1291489" y="1244360"/>
                  </a:cubicBezTo>
                  <a:cubicBezTo>
                    <a:pt x="1267449" y="1268400"/>
                    <a:pt x="1234843" y="1281906"/>
                    <a:pt x="1200844" y="1281906"/>
                  </a:cubicBezTo>
                  <a:lnTo>
                    <a:pt x="128191" y="1281906"/>
                  </a:lnTo>
                  <a:cubicBezTo>
                    <a:pt x="94193" y="1281906"/>
                    <a:pt x="61587" y="1268400"/>
                    <a:pt x="37546" y="1244360"/>
                  </a:cubicBezTo>
                  <a:cubicBezTo>
                    <a:pt x="13506" y="1220319"/>
                    <a:pt x="0" y="1187714"/>
                    <a:pt x="0" y="1153715"/>
                  </a:cubicBezTo>
                  <a:lnTo>
                    <a:pt x="0" y="128191"/>
                  </a:lnTo>
                  <a:close/>
                </a:path>
              </a:pathLst>
            </a:custGeom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1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lIns="79456" tIns="79456" rIns="79456" bIns="79456" spcCol="1270" anchor="ctr"/>
            <a:lstStyle/>
            <a:p>
              <a:pPr algn="ctr" defTabSz="488950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en-GB" sz="1200" dirty="0" err="1" smtClean="0"/>
                <a:t>GlusterFS</a:t>
              </a:r>
              <a:endParaRPr lang="en-GB" sz="1200" b="1" dirty="0"/>
            </a:p>
          </p:txBody>
        </p:sp>
        <p:sp>
          <p:nvSpPr>
            <p:cNvPr id="19" name="Rounded Rectangle 18"/>
            <p:cNvSpPr/>
            <p:nvPr/>
          </p:nvSpPr>
          <p:spPr bwMode="auto">
            <a:xfrm>
              <a:off x="3708401" y="1228291"/>
              <a:ext cx="964548" cy="577779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fr-CH" sz="900" dirty="0">
                  <a:solidFill>
                    <a:schemeClr val="tx1"/>
                  </a:solidFill>
                </a:rPr>
                <a:t>Resource </a:t>
              </a:r>
              <a:r>
                <a:rPr lang="fr-CH" sz="900" dirty="0" err="1">
                  <a:solidFill>
                    <a:schemeClr val="tx1"/>
                  </a:solidFill>
                </a:rPr>
                <a:t>overview</a:t>
              </a:r>
              <a:r>
                <a:rPr lang="fr-CH" sz="900" dirty="0">
                  <a:solidFill>
                    <a:schemeClr val="tx1"/>
                  </a:solidFill>
                </a:rPr>
                <a:t> </a:t>
              </a:r>
              <a:r>
                <a:rPr lang="fr-CH" sz="900" dirty="0" err="1">
                  <a:solidFill>
                    <a:schemeClr val="tx1"/>
                  </a:solidFill>
                </a:rPr>
                <a:t>window</a:t>
              </a:r>
              <a:endParaRPr lang="en-GB" sz="900" dirty="0">
                <a:solidFill>
                  <a:schemeClr val="tx1"/>
                </a:solidFill>
              </a:endParaRPr>
            </a:p>
          </p:txBody>
        </p:sp>
        <p:sp>
          <p:nvSpPr>
            <p:cNvPr id="21" name="Rounded Rectangle 20"/>
            <p:cNvSpPr/>
            <p:nvPr/>
          </p:nvSpPr>
          <p:spPr bwMode="auto">
            <a:xfrm>
              <a:off x="4648201" y="1228291"/>
              <a:ext cx="964548" cy="577779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fr-CH" sz="1000" dirty="0">
                  <a:solidFill>
                    <a:schemeClr val="tx1"/>
                  </a:solidFill>
                </a:rPr>
                <a:t>Manage</a:t>
              </a:r>
            </a:p>
            <a:p>
              <a:pPr algn="ctr">
                <a:defRPr/>
              </a:pPr>
              <a:r>
                <a:rPr lang="fr-CH" sz="1000" dirty="0" err="1">
                  <a:solidFill>
                    <a:schemeClr val="tx1"/>
                  </a:solidFill>
                </a:rPr>
                <a:t>Assets</a:t>
              </a:r>
              <a:endParaRPr lang="en-GB" sz="1000" dirty="0">
                <a:solidFill>
                  <a:schemeClr val="tx1"/>
                </a:solidFill>
              </a:endParaRPr>
            </a:p>
          </p:txBody>
        </p:sp>
        <p:sp>
          <p:nvSpPr>
            <p:cNvPr id="22" name="Rounded Rectangle 21"/>
            <p:cNvSpPr/>
            <p:nvPr/>
          </p:nvSpPr>
          <p:spPr bwMode="auto">
            <a:xfrm>
              <a:off x="5626074" y="1228291"/>
              <a:ext cx="962608" cy="577779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fr-CH" sz="1000" dirty="0" err="1">
                  <a:solidFill>
                    <a:schemeClr val="tx1"/>
                  </a:solidFill>
                </a:rPr>
                <a:t>Encoding</a:t>
              </a:r>
              <a:r>
                <a:rPr lang="fr-CH" sz="1000" dirty="0">
                  <a:solidFill>
                    <a:schemeClr val="tx1"/>
                  </a:solidFill>
                </a:rPr>
                <a:t> settings</a:t>
              </a:r>
              <a:endParaRPr lang="en-GB" sz="1000" dirty="0">
                <a:solidFill>
                  <a:schemeClr val="tx1"/>
                </a:solidFill>
              </a:endParaRPr>
            </a:p>
          </p:txBody>
        </p:sp>
        <p:sp>
          <p:nvSpPr>
            <p:cNvPr id="23" name="Rounded Rectangle 22"/>
            <p:cNvSpPr/>
            <p:nvPr/>
          </p:nvSpPr>
          <p:spPr bwMode="auto">
            <a:xfrm>
              <a:off x="6556376" y="1228291"/>
              <a:ext cx="964548" cy="577779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fr-CH" sz="1000" dirty="0" err="1">
                  <a:solidFill>
                    <a:schemeClr val="tx1"/>
                  </a:solidFill>
                </a:rPr>
                <a:t>Distri</a:t>
              </a:r>
              <a:r>
                <a:rPr lang="fr-CH" sz="1000" dirty="0">
                  <a:solidFill>
                    <a:schemeClr val="tx1"/>
                  </a:solidFill>
                </a:rPr>
                <a:t>- settings</a:t>
              </a:r>
              <a:endParaRPr lang="en-GB" sz="1000" dirty="0">
                <a:solidFill>
                  <a:schemeClr val="tx1"/>
                </a:solidFill>
              </a:endParaRPr>
            </a:p>
          </p:txBody>
        </p:sp>
        <p:sp>
          <p:nvSpPr>
            <p:cNvPr id="24" name="Right Arrow 23"/>
            <p:cNvSpPr/>
            <p:nvPr/>
          </p:nvSpPr>
          <p:spPr bwMode="auto">
            <a:xfrm>
              <a:off x="7909102" y="2479217"/>
              <a:ext cx="963613" cy="558800"/>
            </a:xfrm>
            <a:prstGeom prst="rightArrow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fr-CH" sz="800" dirty="0" err="1">
                  <a:solidFill>
                    <a:schemeClr val="tx1"/>
                  </a:solidFill>
                </a:rPr>
                <a:t>CDN</a:t>
              </a:r>
              <a:endParaRPr lang="en-GB" sz="800" dirty="0">
                <a:solidFill>
                  <a:schemeClr val="tx1"/>
                </a:solidFill>
              </a:endParaRPr>
            </a:p>
          </p:txBody>
        </p:sp>
        <p:sp>
          <p:nvSpPr>
            <p:cNvPr id="25" name="Right Arrow 24"/>
            <p:cNvSpPr/>
            <p:nvPr/>
          </p:nvSpPr>
          <p:spPr bwMode="auto">
            <a:xfrm>
              <a:off x="7909102" y="1918828"/>
              <a:ext cx="963613" cy="560387"/>
            </a:xfrm>
            <a:prstGeom prst="rightArrow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fr-CH" sz="800" dirty="0">
                  <a:solidFill>
                    <a:schemeClr val="tx1"/>
                  </a:solidFill>
                </a:rPr>
                <a:t>Clients</a:t>
              </a:r>
              <a:endParaRPr lang="en-GB" sz="800" dirty="0">
                <a:solidFill>
                  <a:schemeClr val="tx1"/>
                </a:solidFill>
              </a:endParaRPr>
            </a:p>
          </p:txBody>
        </p:sp>
        <p:sp>
          <p:nvSpPr>
            <p:cNvPr id="26" name="Right Arrow 25"/>
            <p:cNvSpPr/>
            <p:nvPr/>
          </p:nvSpPr>
          <p:spPr bwMode="auto">
            <a:xfrm>
              <a:off x="5659454" y="1962044"/>
              <a:ext cx="963613" cy="560387"/>
            </a:xfrm>
            <a:prstGeom prst="rightArrow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fr-CH" sz="800" dirty="0" smtClean="0">
                  <a:solidFill>
                    <a:schemeClr val="tx1"/>
                  </a:solidFill>
                </a:rPr>
                <a:t>DASH X264</a:t>
              </a:r>
              <a:endParaRPr lang="en-GB" sz="800" dirty="0">
                <a:solidFill>
                  <a:schemeClr val="tx1"/>
                </a:solidFill>
              </a:endParaRPr>
            </a:p>
          </p:txBody>
        </p:sp>
        <p:sp>
          <p:nvSpPr>
            <p:cNvPr id="32" name="Right Arrow 31"/>
            <p:cNvSpPr/>
            <p:nvPr/>
          </p:nvSpPr>
          <p:spPr bwMode="auto">
            <a:xfrm>
              <a:off x="3778302" y="1964316"/>
              <a:ext cx="963613" cy="560387"/>
            </a:xfrm>
            <a:prstGeom prst="rightArrow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fr-CH" sz="800" dirty="0" smtClean="0">
                  <a:solidFill>
                    <a:schemeClr val="tx1"/>
                  </a:solidFill>
                </a:rPr>
                <a:t>Files</a:t>
              </a:r>
              <a:endParaRPr lang="en-GB" sz="800" dirty="0">
                <a:solidFill>
                  <a:schemeClr val="tx1"/>
                </a:solidFill>
              </a:endParaRPr>
            </a:p>
          </p:txBody>
        </p:sp>
        <p:grpSp>
          <p:nvGrpSpPr>
            <p:cNvPr id="33" name="Group 4"/>
            <p:cNvGrpSpPr>
              <a:grpSpLocks/>
            </p:cNvGrpSpPr>
            <p:nvPr/>
          </p:nvGrpSpPr>
          <p:grpSpPr bwMode="auto">
            <a:xfrm>
              <a:off x="1627103" y="3928316"/>
              <a:ext cx="6546234" cy="2165117"/>
              <a:chOff x="1372145" y="580536"/>
              <a:chExt cx="5157528" cy="2066072"/>
            </a:xfrm>
          </p:grpSpPr>
          <p:sp>
            <p:nvSpPr>
              <p:cNvPr id="34" name="Freeform 33"/>
              <p:cNvSpPr/>
              <p:nvPr/>
            </p:nvSpPr>
            <p:spPr>
              <a:xfrm>
                <a:off x="1372145" y="580536"/>
                <a:ext cx="5157528" cy="2066072"/>
              </a:xfrm>
              <a:custGeom>
                <a:avLst/>
                <a:gdLst>
                  <a:gd name="connsiteX0" fmla="*/ 0 w 764979"/>
                  <a:gd name="connsiteY0" fmla="*/ 76498 h 2727076"/>
                  <a:gd name="connsiteX1" fmla="*/ 22406 w 764979"/>
                  <a:gd name="connsiteY1" fmla="*/ 22406 h 2727076"/>
                  <a:gd name="connsiteX2" fmla="*/ 76498 w 764979"/>
                  <a:gd name="connsiteY2" fmla="*/ 0 h 2727076"/>
                  <a:gd name="connsiteX3" fmla="*/ 688481 w 764979"/>
                  <a:gd name="connsiteY3" fmla="*/ 0 h 2727076"/>
                  <a:gd name="connsiteX4" fmla="*/ 742573 w 764979"/>
                  <a:gd name="connsiteY4" fmla="*/ 22406 h 2727076"/>
                  <a:gd name="connsiteX5" fmla="*/ 764979 w 764979"/>
                  <a:gd name="connsiteY5" fmla="*/ 76498 h 2727076"/>
                  <a:gd name="connsiteX6" fmla="*/ 764979 w 764979"/>
                  <a:gd name="connsiteY6" fmla="*/ 2650578 h 2727076"/>
                  <a:gd name="connsiteX7" fmla="*/ 742573 w 764979"/>
                  <a:gd name="connsiteY7" fmla="*/ 2704670 h 2727076"/>
                  <a:gd name="connsiteX8" fmla="*/ 688481 w 764979"/>
                  <a:gd name="connsiteY8" fmla="*/ 2727076 h 2727076"/>
                  <a:gd name="connsiteX9" fmla="*/ 76498 w 764979"/>
                  <a:gd name="connsiteY9" fmla="*/ 2727076 h 2727076"/>
                  <a:gd name="connsiteX10" fmla="*/ 22406 w 764979"/>
                  <a:gd name="connsiteY10" fmla="*/ 2704670 h 2727076"/>
                  <a:gd name="connsiteX11" fmla="*/ 0 w 764979"/>
                  <a:gd name="connsiteY11" fmla="*/ 2650578 h 2727076"/>
                  <a:gd name="connsiteX12" fmla="*/ 0 w 764979"/>
                  <a:gd name="connsiteY12" fmla="*/ 76498 h 27270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64979" h="2727076">
                    <a:moveTo>
                      <a:pt x="0" y="76498"/>
                    </a:moveTo>
                    <a:cubicBezTo>
                      <a:pt x="0" y="56209"/>
                      <a:pt x="8060" y="36752"/>
                      <a:pt x="22406" y="22406"/>
                    </a:cubicBezTo>
                    <a:cubicBezTo>
                      <a:pt x="36752" y="8060"/>
                      <a:pt x="56210" y="0"/>
                      <a:pt x="76498" y="0"/>
                    </a:cubicBezTo>
                    <a:lnTo>
                      <a:pt x="688481" y="0"/>
                    </a:lnTo>
                    <a:cubicBezTo>
                      <a:pt x="708770" y="0"/>
                      <a:pt x="728227" y="8060"/>
                      <a:pt x="742573" y="22406"/>
                    </a:cubicBezTo>
                    <a:cubicBezTo>
                      <a:pt x="756919" y="36752"/>
                      <a:pt x="764979" y="56210"/>
                      <a:pt x="764979" y="76498"/>
                    </a:cubicBezTo>
                    <a:lnTo>
                      <a:pt x="764979" y="2650578"/>
                    </a:lnTo>
                    <a:cubicBezTo>
                      <a:pt x="764979" y="2670867"/>
                      <a:pt x="756919" y="2690324"/>
                      <a:pt x="742573" y="2704670"/>
                    </a:cubicBezTo>
                    <a:cubicBezTo>
                      <a:pt x="728227" y="2719016"/>
                      <a:pt x="708769" y="2727076"/>
                      <a:pt x="688481" y="2727076"/>
                    </a:cubicBezTo>
                    <a:lnTo>
                      <a:pt x="76498" y="2727076"/>
                    </a:lnTo>
                    <a:cubicBezTo>
                      <a:pt x="56209" y="2727076"/>
                      <a:pt x="36752" y="2719016"/>
                      <a:pt x="22406" y="2704670"/>
                    </a:cubicBezTo>
                    <a:cubicBezTo>
                      <a:pt x="8060" y="2690324"/>
                      <a:pt x="0" y="2670866"/>
                      <a:pt x="0" y="2650578"/>
                    </a:cubicBezTo>
                    <a:lnTo>
                      <a:pt x="0" y="76498"/>
                    </a:lnTo>
                    <a:close/>
                  </a:path>
                </a:pathLst>
              </a:cu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vert="wordArtVert" lIns="64315" tIns="64315" rIns="64315" bIns="64315" spcCol="1270"/>
              <a:lstStyle/>
              <a:p>
                <a:pPr algn="ctr" defTabSz="488950">
                  <a:lnSpc>
                    <a:spcPct val="90000"/>
                  </a:lnSpc>
                  <a:spcAft>
                    <a:spcPct val="35000"/>
                  </a:spcAft>
                  <a:defRPr/>
                </a:pPr>
                <a:r>
                  <a:rPr lang="fr-CH" sz="1200" b="1" dirty="0" smtClean="0"/>
                  <a:t>Public </a:t>
                </a:r>
                <a:r>
                  <a:rPr lang="fr-CH" sz="1200" b="1" dirty="0"/>
                  <a:t>CLOUD</a:t>
                </a:r>
                <a:endParaRPr lang="en-GB" sz="1200" b="1" dirty="0"/>
              </a:p>
            </p:txBody>
          </p:sp>
          <p:sp>
            <p:nvSpPr>
              <p:cNvPr id="40" name="Freeform 39"/>
              <p:cNvSpPr/>
              <p:nvPr/>
            </p:nvSpPr>
            <p:spPr>
              <a:xfrm>
                <a:off x="2127730" y="649143"/>
                <a:ext cx="4255636" cy="895707"/>
              </a:xfrm>
              <a:custGeom>
                <a:avLst/>
                <a:gdLst>
                  <a:gd name="connsiteX0" fmla="*/ 0 w 4154563"/>
                  <a:gd name="connsiteY0" fmla="*/ 128191 h 1281906"/>
                  <a:gd name="connsiteX1" fmla="*/ 37546 w 4154563"/>
                  <a:gd name="connsiteY1" fmla="*/ 37546 h 1281906"/>
                  <a:gd name="connsiteX2" fmla="*/ 128191 w 4154563"/>
                  <a:gd name="connsiteY2" fmla="*/ 0 h 1281906"/>
                  <a:gd name="connsiteX3" fmla="*/ 4026372 w 4154563"/>
                  <a:gd name="connsiteY3" fmla="*/ 0 h 1281906"/>
                  <a:gd name="connsiteX4" fmla="*/ 4117017 w 4154563"/>
                  <a:gd name="connsiteY4" fmla="*/ 37546 h 1281906"/>
                  <a:gd name="connsiteX5" fmla="*/ 4154563 w 4154563"/>
                  <a:gd name="connsiteY5" fmla="*/ 128191 h 1281906"/>
                  <a:gd name="connsiteX6" fmla="*/ 4154563 w 4154563"/>
                  <a:gd name="connsiteY6" fmla="*/ 1153715 h 1281906"/>
                  <a:gd name="connsiteX7" fmla="*/ 4117017 w 4154563"/>
                  <a:gd name="connsiteY7" fmla="*/ 1244360 h 1281906"/>
                  <a:gd name="connsiteX8" fmla="*/ 4026372 w 4154563"/>
                  <a:gd name="connsiteY8" fmla="*/ 1281906 h 1281906"/>
                  <a:gd name="connsiteX9" fmla="*/ 128191 w 4154563"/>
                  <a:gd name="connsiteY9" fmla="*/ 1281906 h 1281906"/>
                  <a:gd name="connsiteX10" fmla="*/ 37546 w 4154563"/>
                  <a:gd name="connsiteY10" fmla="*/ 1244360 h 1281906"/>
                  <a:gd name="connsiteX11" fmla="*/ 0 w 4154563"/>
                  <a:gd name="connsiteY11" fmla="*/ 1153715 h 1281906"/>
                  <a:gd name="connsiteX12" fmla="*/ 0 w 4154563"/>
                  <a:gd name="connsiteY12" fmla="*/ 128191 h 1281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154563" h="1281906">
                    <a:moveTo>
                      <a:pt x="0" y="128191"/>
                    </a:moveTo>
                    <a:cubicBezTo>
                      <a:pt x="0" y="94193"/>
                      <a:pt x="13506" y="61587"/>
                      <a:pt x="37546" y="37546"/>
                    </a:cubicBezTo>
                    <a:cubicBezTo>
                      <a:pt x="61587" y="13506"/>
                      <a:pt x="94192" y="0"/>
                      <a:pt x="128191" y="0"/>
                    </a:cubicBezTo>
                    <a:lnTo>
                      <a:pt x="4026372" y="0"/>
                    </a:lnTo>
                    <a:cubicBezTo>
                      <a:pt x="4060370" y="0"/>
                      <a:pt x="4092976" y="13506"/>
                      <a:pt x="4117017" y="37546"/>
                    </a:cubicBezTo>
                    <a:cubicBezTo>
                      <a:pt x="4141057" y="61587"/>
                      <a:pt x="4154563" y="94192"/>
                      <a:pt x="4154563" y="128191"/>
                    </a:cubicBezTo>
                    <a:lnTo>
                      <a:pt x="4154563" y="1153715"/>
                    </a:lnTo>
                    <a:cubicBezTo>
                      <a:pt x="4154563" y="1187713"/>
                      <a:pt x="4141057" y="1220319"/>
                      <a:pt x="4117017" y="1244360"/>
                    </a:cubicBezTo>
                    <a:cubicBezTo>
                      <a:pt x="4092977" y="1268400"/>
                      <a:pt x="4060371" y="1281906"/>
                      <a:pt x="4026372" y="1281906"/>
                    </a:cubicBezTo>
                    <a:lnTo>
                      <a:pt x="128191" y="1281906"/>
                    </a:lnTo>
                    <a:cubicBezTo>
                      <a:pt x="94193" y="1281906"/>
                      <a:pt x="61587" y="1268400"/>
                      <a:pt x="37546" y="1244360"/>
                    </a:cubicBezTo>
                    <a:cubicBezTo>
                      <a:pt x="13506" y="1220319"/>
                      <a:pt x="0" y="1187714"/>
                      <a:pt x="0" y="1153715"/>
                    </a:cubicBezTo>
                    <a:lnTo>
                      <a:pt x="0" y="128191"/>
                    </a:lnTo>
                    <a:close/>
                  </a:path>
                </a:pathLst>
              </a:custGeom>
            </p:spPr>
            <p:style>
              <a:lnRef idx="3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1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lIns="79456" tIns="79456" rIns="79456" bIns="79456" spcCol="1270" anchor="ctr"/>
              <a:lstStyle/>
              <a:p>
                <a:pPr algn="ctr" defTabSz="488950">
                  <a:lnSpc>
                    <a:spcPct val="90000"/>
                  </a:lnSpc>
                  <a:spcAft>
                    <a:spcPct val="35000"/>
                  </a:spcAft>
                  <a:defRPr/>
                </a:pPr>
                <a:endParaRPr lang="fr-CH" sz="1200" b="1" dirty="0" smtClean="0"/>
              </a:p>
              <a:p>
                <a:pPr defTabSz="488950">
                  <a:lnSpc>
                    <a:spcPct val="90000"/>
                  </a:lnSpc>
                  <a:spcAft>
                    <a:spcPct val="35000"/>
                  </a:spcAft>
                  <a:defRPr/>
                </a:pPr>
                <a:r>
                  <a:rPr lang="fr-CH" sz="1200" b="1" dirty="0" smtClean="0"/>
                  <a:t>PHP Web UI</a:t>
                </a:r>
              </a:p>
              <a:p>
                <a:pPr defTabSz="488950">
                  <a:lnSpc>
                    <a:spcPct val="90000"/>
                  </a:lnSpc>
                  <a:spcAft>
                    <a:spcPct val="35000"/>
                  </a:spcAft>
                  <a:defRPr/>
                </a:pPr>
                <a:r>
                  <a:rPr lang="fr-CH" sz="1200" b="1" dirty="0" err="1" smtClean="0"/>
                  <a:t>RestFul</a:t>
                </a:r>
                <a:r>
                  <a:rPr lang="fr-CH" sz="1200" b="1" dirty="0" smtClean="0"/>
                  <a:t> API                     </a:t>
                </a:r>
                <a:endParaRPr lang="en-GB" sz="1200" b="1" dirty="0"/>
              </a:p>
            </p:txBody>
          </p:sp>
          <p:sp>
            <p:nvSpPr>
              <p:cNvPr id="41" name="Freeform 40"/>
              <p:cNvSpPr/>
              <p:nvPr/>
            </p:nvSpPr>
            <p:spPr>
              <a:xfrm>
                <a:off x="5115239" y="1642678"/>
                <a:ext cx="1268127" cy="907141"/>
              </a:xfrm>
              <a:custGeom>
                <a:avLst/>
                <a:gdLst>
                  <a:gd name="connsiteX0" fmla="*/ 0 w 1329035"/>
                  <a:gd name="connsiteY0" fmla="*/ 128191 h 1281906"/>
                  <a:gd name="connsiteX1" fmla="*/ 37546 w 1329035"/>
                  <a:gd name="connsiteY1" fmla="*/ 37546 h 1281906"/>
                  <a:gd name="connsiteX2" fmla="*/ 128191 w 1329035"/>
                  <a:gd name="connsiteY2" fmla="*/ 0 h 1281906"/>
                  <a:gd name="connsiteX3" fmla="*/ 1200844 w 1329035"/>
                  <a:gd name="connsiteY3" fmla="*/ 0 h 1281906"/>
                  <a:gd name="connsiteX4" fmla="*/ 1291489 w 1329035"/>
                  <a:gd name="connsiteY4" fmla="*/ 37546 h 1281906"/>
                  <a:gd name="connsiteX5" fmla="*/ 1329035 w 1329035"/>
                  <a:gd name="connsiteY5" fmla="*/ 128191 h 1281906"/>
                  <a:gd name="connsiteX6" fmla="*/ 1329035 w 1329035"/>
                  <a:gd name="connsiteY6" fmla="*/ 1153715 h 1281906"/>
                  <a:gd name="connsiteX7" fmla="*/ 1291489 w 1329035"/>
                  <a:gd name="connsiteY7" fmla="*/ 1244360 h 1281906"/>
                  <a:gd name="connsiteX8" fmla="*/ 1200844 w 1329035"/>
                  <a:gd name="connsiteY8" fmla="*/ 1281906 h 1281906"/>
                  <a:gd name="connsiteX9" fmla="*/ 128191 w 1329035"/>
                  <a:gd name="connsiteY9" fmla="*/ 1281906 h 1281906"/>
                  <a:gd name="connsiteX10" fmla="*/ 37546 w 1329035"/>
                  <a:gd name="connsiteY10" fmla="*/ 1244360 h 1281906"/>
                  <a:gd name="connsiteX11" fmla="*/ 0 w 1329035"/>
                  <a:gd name="connsiteY11" fmla="*/ 1153715 h 1281906"/>
                  <a:gd name="connsiteX12" fmla="*/ 0 w 1329035"/>
                  <a:gd name="connsiteY12" fmla="*/ 128191 h 1281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329035" h="1281906">
                    <a:moveTo>
                      <a:pt x="0" y="128191"/>
                    </a:moveTo>
                    <a:cubicBezTo>
                      <a:pt x="0" y="94193"/>
                      <a:pt x="13506" y="61587"/>
                      <a:pt x="37546" y="37546"/>
                    </a:cubicBezTo>
                    <a:cubicBezTo>
                      <a:pt x="61587" y="13506"/>
                      <a:pt x="94192" y="0"/>
                      <a:pt x="128191" y="0"/>
                    </a:cubicBezTo>
                    <a:lnTo>
                      <a:pt x="1200844" y="0"/>
                    </a:lnTo>
                    <a:cubicBezTo>
                      <a:pt x="1234842" y="0"/>
                      <a:pt x="1267448" y="13506"/>
                      <a:pt x="1291489" y="37546"/>
                    </a:cubicBezTo>
                    <a:cubicBezTo>
                      <a:pt x="1315529" y="61587"/>
                      <a:pt x="1329035" y="94192"/>
                      <a:pt x="1329035" y="128191"/>
                    </a:cubicBezTo>
                    <a:lnTo>
                      <a:pt x="1329035" y="1153715"/>
                    </a:lnTo>
                    <a:cubicBezTo>
                      <a:pt x="1329035" y="1187713"/>
                      <a:pt x="1315529" y="1220319"/>
                      <a:pt x="1291489" y="1244360"/>
                    </a:cubicBezTo>
                    <a:cubicBezTo>
                      <a:pt x="1267449" y="1268400"/>
                      <a:pt x="1234843" y="1281906"/>
                      <a:pt x="1200844" y="1281906"/>
                    </a:cubicBezTo>
                    <a:lnTo>
                      <a:pt x="128191" y="1281906"/>
                    </a:lnTo>
                    <a:cubicBezTo>
                      <a:pt x="94193" y="1281906"/>
                      <a:pt x="61587" y="1268400"/>
                      <a:pt x="37546" y="1244360"/>
                    </a:cubicBezTo>
                    <a:cubicBezTo>
                      <a:pt x="13506" y="1220319"/>
                      <a:pt x="0" y="1187714"/>
                      <a:pt x="0" y="1153715"/>
                    </a:cubicBezTo>
                    <a:lnTo>
                      <a:pt x="0" y="128191"/>
                    </a:lnTo>
                    <a:close/>
                  </a:path>
                </a:pathLst>
              </a:custGeom>
            </p:spPr>
            <p:style>
              <a:lnRef idx="3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2">
                  <a:hueOff val="0"/>
                  <a:satOff val="0"/>
                  <a:lumOff val="0"/>
                  <a:alphaOff val="0"/>
                </a:schemeClr>
              </a:fillRef>
              <a:effectRef idx="1">
                <a:schemeClr val="accent2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lIns="79456" tIns="79456" rIns="79456" bIns="79456" spcCol="1270" anchor="ctr"/>
              <a:lstStyle/>
              <a:p>
                <a:pPr algn="ctr" defTabSz="488950">
                  <a:lnSpc>
                    <a:spcPct val="90000"/>
                  </a:lnSpc>
                  <a:spcAft>
                    <a:spcPct val="35000"/>
                  </a:spcAft>
                  <a:defRPr/>
                </a:pPr>
                <a:r>
                  <a:rPr lang="fr-CH" sz="1200" b="1" dirty="0" smtClean="0"/>
                  <a:t>Apache + Mod264</a:t>
                </a:r>
                <a:endParaRPr lang="en-GB" sz="1200" b="1" dirty="0"/>
              </a:p>
            </p:txBody>
          </p:sp>
        </p:grpSp>
        <p:sp>
          <p:nvSpPr>
            <p:cNvPr id="42" name="Freeform 41"/>
            <p:cNvSpPr/>
            <p:nvPr/>
          </p:nvSpPr>
          <p:spPr bwMode="auto">
            <a:xfrm>
              <a:off x="4449325" y="5021867"/>
              <a:ext cx="1609580" cy="950628"/>
            </a:xfrm>
            <a:custGeom>
              <a:avLst/>
              <a:gdLst>
                <a:gd name="connsiteX0" fmla="*/ 0 w 1329035"/>
                <a:gd name="connsiteY0" fmla="*/ 128191 h 1281906"/>
                <a:gd name="connsiteX1" fmla="*/ 37546 w 1329035"/>
                <a:gd name="connsiteY1" fmla="*/ 37546 h 1281906"/>
                <a:gd name="connsiteX2" fmla="*/ 128191 w 1329035"/>
                <a:gd name="connsiteY2" fmla="*/ 0 h 1281906"/>
                <a:gd name="connsiteX3" fmla="*/ 1200844 w 1329035"/>
                <a:gd name="connsiteY3" fmla="*/ 0 h 1281906"/>
                <a:gd name="connsiteX4" fmla="*/ 1291489 w 1329035"/>
                <a:gd name="connsiteY4" fmla="*/ 37546 h 1281906"/>
                <a:gd name="connsiteX5" fmla="*/ 1329035 w 1329035"/>
                <a:gd name="connsiteY5" fmla="*/ 128191 h 1281906"/>
                <a:gd name="connsiteX6" fmla="*/ 1329035 w 1329035"/>
                <a:gd name="connsiteY6" fmla="*/ 1153715 h 1281906"/>
                <a:gd name="connsiteX7" fmla="*/ 1291489 w 1329035"/>
                <a:gd name="connsiteY7" fmla="*/ 1244360 h 1281906"/>
                <a:gd name="connsiteX8" fmla="*/ 1200844 w 1329035"/>
                <a:gd name="connsiteY8" fmla="*/ 1281906 h 1281906"/>
                <a:gd name="connsiteX9" fmla="*/ 128191 w 1329035"/>
                <a:gd name="connsiteY9" fmla="*/ 1281906 h 1281906"/>
                <a:gd name="connsiteX10" fmla="*/ 37546 w 1329035"/>
                <a:gd name="connsiteY10" fmla="*/ 1244360 h 1281906"/>
                <a:gd name="connsiteX11" fmla="*/ 0 w 1329035"/>
                <a:gd name="connsiteY11" fmla="*/ 1153715 h 1281906"/>
                <a:gd name="connsiteX12" fmla="*/ 0 w 1329035"/>
                <a:gd name="connsiteY12" fmla="*/ 128191 h 1281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29035" h="1281906">
                  <a:moveTo>
                    <a:pt x="0" y="128191"/>
                  </a:moveTo>
                  <a:cubicBezTo>
                    <a:pt x="0" y="94193"/>
                    <a:pt x="13506" y="61587"/>
                    <a:pt x="37546" y="37546"/>
                  </a:cubicBezTo>
                  <a:cubicBezTo>
                    <a:pt x="61587" y="13506"/>
                    <a:pt x="94192" y="0"/>
                    <a:pt x="128191" y="0"/>
                  </a:cubicBezTo>
                  <a:lnTo>
                    <a:pt x="1200844" y="0"/>
                  </a:lnTo>
                  <a:cubicBezTo>
                    <a:pt x="1234842" y="0"/>
                    <a:pt x="1267448" y="13506"/>
                    <a:pt x="1291489" y="37546"/>
                  </a:cubicBezTo>
                  <a:cubicBezTo>
                    <a:pt x="1315529" y="61587"/>
                    <a:pt x="1329035" y="94192"/>
                    <a:pt x="1329035" y="128191"/>
                  </a:cubicBezTo>
                  <a:lnTo>
                    <a:pt x="1329035" y="1153715"/>
                  </a:lnTo>
                  <a:cubicBezTo>
                    <a:pt x="1329035" y="1187713"/>
                    <a:pt x="1315529" y="1220319"/>
                    <a:pt x="1291489" y="1244360"/>
                  </a:cubicBezTo>
                  <a:cubicBezTo>
                    <a:pt x="1267449" y="1268400"/>
                    <a:pt x="1234843" y="1281906"/>
                    <a:pt x="1200844" y="1281906"/>
                  </a:cubicBezTo>
                  <a:lnTo>
                    <a:pt x="128191" y="1281906"/>
                  </a:lnTo>
                  <a:cubicBezTo>
                    <a:pt x="94193" y="1281906"/>
                    <a:pt x="61587" y="1268400"/>
                    <a:pt x="37546" y="1244360"/>
                  </a:cubicBezTo>
                  <a:cubicBezTo>
                    <a:pt x="13506" y="1220319"/>
                    <a:pt x="0" y="1187714"/>
                    <a:pt x="0" y="1153715"/>
                  </a:cubicBezTo>
                  <a:lnTo>
                    <a:pt x="0" y="128191"/>
                  </a:lnTo>
                  <a:close/>
                </a:path>
              </a:pathLst>
            </a:custGeom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1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lIns="79456" tIns="79456" rIns="79456" bIns="79456" spcCol="1270" anchor="ctr"/>
            <a:lstStyle/>
            <a:p>
              <a:pPr algn="ctr" defTabSz="488950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en-GB" sz="1200" b="1" dirty="0" err="1" smtClean="0"/>
                <a:t>ffmpeg</a:t>
              </a:r>
              <a:endParaRPr lang="en-GB" sz="1200" b="1" dirty="0"/>
            </a:p>
          </p:txBody>
        </p:sp>
        <p:sp>
          <p:nvSpPr>
            <p:cNvPr id="43" name="Freeform 42"/>
            <p:cNvSpPr/>
            <p:nvPr/>
          </p:nvSpPr>
          <p:spPr bwMode="auto">
            <a:xfrm>
              <a:off x="2586134" y="5021867"/>
              <a:ext cx="1609580" cy="950628"/>
            </a:xfrm>
            <a:custGeom>
              <a:avLst/>
              <a:gdLst>
                <a:gd name="connsiteX0" fmla="*/ 0 w 1329035"/>
                <a:gd name="connsiteY0" fmla="*/ 128191 h 1281906"/>
                <a:gd name="connsiteX1" fmla="*/ 37546 w 1329035"/>
                <a:gd name="connsiteY1" fmla="*/ 37546 h 1281906"/>
                <a:gd name="connsiteX2" fmla="*/ 128191 w 1329035"/>
                <a:gd name="connsiteY2" fmla="*/ 0 h 1281906"/>
                <a:gd name="connsiteX3" fmla="*/ 1200844 w 1329035"/>
                <a:gd name="connsiteY3" fmla="*/ 0 h 1281906"/>
                <a:gd name="connsiteX4" fmla="*/ 1291489 w 1329035"/>
                <a:gd name="connsiteY4" fmla="*/ 37546 h 1281906"/>
                <a:gd name="connsiteX5" fmla="*/ 1329035 w 1329035"/>
                <a:gd name="connsiteY5" fmla="*/ 128191 h 1281906"/>
                <a:gd name="connsiteX6" fmla="*/ 1329035 w 1329035"/>
                <a:gd name="connsiteY6" fmla="*/ 1153715 h 1281906"/>
                <a:gd name="connsiteX7" fmla="*/ 1291489 w 1329035"/>
                <a:gd name="connsiteY7" fmla="*/ 1244360 h 1281906"/>
                <a:gd name="connsiteX8" fmla="*/ 1200844 w 1329035"/>
                <a:gd name="connsiteY8" fmla="*/ 1281906 h 1281906"/>
                <a:gd name="connsiteX9" fmla="*/ 128191 w 1329035"/>
                <a:gd name="connsiteY9" fmla="*/ 1281906 h 1281906"/>
                <a:gd name="connsiteX10" fmla="*/ 37546 w 1329035"/>
                <a:gd name="connsiteY10" fmla="*/ 1244360 h 1281906"/>
                <a:gd name="connsiteX11" fmla="*/ 0 w 1329035"/>
                <a:gd name="connsiteY11" fmla="*/ 1153715 h 1281906"/>
                <a:gd name="connsiteX12" fmla="*/ 0 w 1329035"/>
                <a:gd name="connsiteY12" fmla="*/ 128191 h 1281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29035" h="1281906">
                  <a:moveTo>
                    <a:pt x="0" y="128191"/>
                  </a:moveTo>
                  <a:cubicBezTo>
                    <a:pt x="0" y="94193"/>
                    <a:pt x="13506" y="61587"/>
                    <a:pt x="37546" y="37546"/>
                  </a:cubicBezTo>
                  <a:cubicBezTo>
                    <a:pt x="61587" y="13506"/>
                    <a:pt x="94192" y="0"/>
                    <a:pt x="128191" y="0"/>
                  </a:cubicBezTo>
                  <a:lnTo>
                    <a:pt x="1200844" y="0"/>
                  </a:lnTo>
                  <a:cubicBezTo>
                    <a:pt x="1234842" y="0"/>
                    <a:pt x="1267448" y="13506"/>
                    <a:pt x="1291489" y="37546"/>
                  </a:cubicBezTo>
                  <a:cubicBezTo>
                    <a:pt x="1315529" y="61587"/>
                    <a:pt x="1329035" y="94192"/>
                    <a:pt x="1329035" y="128191"/>
                  </a:cubicBezTo>
                  <a:lnTo>
                    <a:pt x="1329035" y="1153715"/>
                  </a:lnTo>
                  <a:cubicBezTo>
                    <a:pt x="1329035" y="1187713"/>
                    <a:pt x="1315529" y="1220319"/>
                    <a:pt x="1291489" y="1244360"/>
                  </a:cubicBezTo>
                  <a:cubicBezTo>
                    <a:pt x="1267449" y="1268400"/>
                    <a:pt x="1234843" y="1281906"/>
                    <a:pt x="1200844" y="1281906"/>
                  </a:cubicBezTo>
                  <a:lnTo>
                    <a:pt x="128191" y="1281906"/>
                  </a:lnTo>
                  <a:cubicBezTo>
                    <a:pt x="94193" y="1281906"/>
                    <a:pt x="61587" y="1268400"/>
                    <a:pt x="37546" y="1244360"/>
                  </a:cubicBezTo>
                  <a:cubicBezTo>
                    <a:pt x="13506" y="1220319"/>
                    <a:pt x="0" y="1187714"/>
                    <a:pt x="0" y="1153715"/>
                  </a:cubicBezTo>
                  <a:lnTo>
                    <a:pt x="0" y="128191"/>
                  </a:lnTo>
                  <a:close/>
                </a:path>
              </a:pathLst>
            </a:custGeom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1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lIns="79456" tIns="79456" rIns="79456" bIns="79456" spcCol="1270" anchor="ctr"/>
            <a:lstStyle/>
            <a:p>
              <a:pPr algn="ctr" defTabSz="488950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en-GB" sz="1200" dirty="0" err="1" smtClean="0"/>
                <a:t>GlusterFS</a:t>
              </a:r>
              <a:endParaRPr lang="en-GB" sz="1200" b="1" dirty="0"/>
            </a:p>
          </p:txBody>
        </p:sp>
        <p:sp>
          <p:nvSpPr>
            <p:cNvPr id="44" name="Rounded Rectangle 43"/>
            <p:cNvSpPr/>
            <p:nvPr/>
          </p:nvSpPr>
          <p:spPr bwMode="auto">
            <a:xfrm>
              <a:off x="3706729" y="4244317"/>
              <a:ext cx="964548" cy="577779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fr-CH" sz="900" dirty="0">
                  <a:solidFill>
                    <a:schemeClr val="tx1"/>
                  </a:solidFill>
                </a:rPr>
                <a:t>Resource </a:t>
              </a:r>
              <a:r>
                <a:rPr lang="fr-CH" sz="900" dirty="0" err="1">
                  <a:solidFill>
                    <a:schemeClr val="tx1"/>
                  </a:solidFill>
                </a:rPr>
                <a:t>overview</a:t>
              </a:r>
              <a:r>
                <a:rPr lang="fr-CH" sz="900" dirty="0">
                  <a:solidFill>
                    <a:schemeClr val="tx1"/>
                  </a:solidFill>
                </a:rPr>
                <a:t> </a:t>
              </a:r>
              <a:r>
                <a:rPr lang="fr-CH" sz="900" dirty="0" err="1">
                  <a:solidFill>
                    <a:schemeClr val="tx1"/>
                  </a:solidFill>
                </a:rPr>
                <a:t>window</a:t>
              </a:r>
              <a:endParaRPr lang="en-GB" sz="900" dirty="0">
                <a:solidFill>
                  <a:schemeClr val="tx1"/>
                </a:solidFill>
              </a:endParaRPr>
            </a:p>
          </p:txBody>
        </p:sp>
        <p:sp>
          <p:nvSpPr>
            <p:cNvPr id="45" name="Rounded Rectangle 44"/>
            <p:cNvSpPr/>
            <p:nvPr/>
          </p:nvSpPr>
          <p:spPr bwMode="auto">
            <a:xfrm>
              <a:off x="4646529" y="4244317"/>
              <a:ext cx="964548" cy="577779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fr-CH" sz="1000" dirty="0">
                  <a:solidFill>
                    <a:schemeClr val="tx1"/>
                  </a:solidFill>
                </a:rPr>
                <a:t>Manage</a:t>
              </a:r>
            </a:p>
            <a:p>
              <a:pPr algn="ctr">
                <a:defRPr/>
              </a:pPr>
              <a:r>
                <a:rPr lang="fr-CH" sz="1000" dirty="0" err="1">
                  <a:solidFill>
                    <a:schemeClr val="tx1"/>
                  </a:solidFill>
                </a:rPr>
                <a:t>Assets</a:t>
              </a:r>
              <a:endParaRPr lang="en-GB" sz="1000" dirty="0">
                <a:solidFill>
                  <a:schemeClr val="tx1"/>
                </a:solidFill>
              </a:endParaRPr>
            </a:p>
          </p:txBody>
        </p:sp>
        <p:sp>
          <p:nvSpPr>
            <p:cNvPr id="46" name="Rounded Rectangle 45"/>
            <p:cNvSpPr/>
            <p:nvPr/>
          </p:nvSpPr>
          <p:spPr bwMode="auto">
            <a:xfrm>
              <a:off x="5624402" y="4244317"/>
              <a:ext cx="962608" cy="577779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fr-CH" sz="1000" dirty="0" err="1">
                  <a:solidFill>
                    <a:schemeClr val="tx1"/>
                  </a:solidFill>
                </a:rPr>
                <a:t>Encoding</a:t>
              </a:r>
              <a:r>
                <a:rPr lang="fr-CH" sz="1000" dirty="0">
                  <a:solidFill>
                    <a:schemeClr val="tx1"/>
                  </a:solidFill>
                </a:rPr>
                <a:t> settings</a:t>
              </a:r>
              <a:endParaRPr lang="en-GB" sz="1000" dirty="0">
                <a:solidFill>
                  <a:schemeClr val="tx1"/>
                </a:solidFill>
              </a:endParaRPr>
            </a:p>
          </p:txBody>
        </p:sp>
        <p:sp>
          <p:nvSpPr>
            <p:cNvPr id="47" name="Rounded Rectangle 46"/>
            <p:cNvSpPr/>
            <p:nvPr/>
          </p:nvSpPr>
          <p:spPr bwMode="auto">
            <a:xfrm>
              <a:off x="6554704" y="4244317"/>
              <a:ext cx="964548" cy="577779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fr-CH" sz="1000" dirty="0" err="1">
                  <a:solidFill>
                    <a:schemeClr val="tx1"/>
                  </a:solidFill>
                </a:rPr>
                <a:t>Distri</a:t>
              </a:r>
              <a:r>
                <a:rPr lang="fr-CH" sz="1000" dirty="0">
                  <a:solidFill>
                    <a:schemeClr val="tx1"/>
                  </a:solidFill>
                </a:rPr>
                <a:t>- settings</a:t>
              </a:r>
              <a:endParaRPr lang="en-GB" sz="1000" dirty="0">
                <a:solidFill>
                  <a:schemeClr val="tx1"/>
                </a:solidFill>
              </a:endParaRPr>
            </a:p>
          </p:txBody>
        </p:sp>
        <p:sp>
          <p:nvSpPr>
            <p:cNvPr id="48" name="Right Arrow 47"/>
            <p:cNvSpPr/>
            <p:nvPr/>
          </p:nvSpPr>
          <p:spPr bwMode="auto">
            <a:xfrm>
              <a:off x="7907430" y="5495243"/>
              <a:ext cx="963613" cy="558800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fr-CH" sz="800" dirty="0" err="1">
                  <a:solidFill>
                    <a:schemeClr val="tx1"/>
                  </a:solidFill>
                </a:rPr>
                <a:t>CDN</a:t>
              </a:r>
              <a:endParaRPr lang="en-GB" sz="800" dirty="0">
                <a:solidFill>
                  <a:schemeClr val="tx1"/>
                </a:solidFill>
              </a:endParaRPr>
            </a:p>
          </p:txBody>
        </p:sp>
        <p:sp>
          <p:nvSpPr>
            <p:cNvPr id="49" name="Right Arrow 48"/>
            <p:cNvSpPr/>
            <p:nvPr/>
          </p:nvSpPr>
          <p:spPr bwMode="auto">
            <a:xfrm>
              <a:off x="7907430" y="4934854"/>
              <a:ext cx="963613" cy="560387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fr-CH" sz="800" dirty="0">
                  <a:solidFill>
                    <a:schemeClr val="tx1"/>
                  </a:solidFill>
                </a:rPr>
                <a:t>Clients</a:t>
              </a:r>
              <a:endParaRPr lang="en-GB" sz="800" dirty="0">
                <a:solidFill>
                  <a:schemeClr val="tx1"/>
                </a:solidFill>
              </a:endParaRPr>
            </a:p>
          </p:txBody>
        </p:sp>
        <p:sp>
          <p:nvSpPr>
            <p:cNvPr id="50" name="Right Arrow 49"/>
            <p:cNvSpPr/>
            <p:nvPr/>
          </p:nvSpPr>
          <p:spPr bwMode="auto">
            <a:xfrm>
              <a:off x="5657782" y="4978070"/>
              <a:ext cx="963613" cy="560387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fr-CH" sz="800" dirty="0" smtClean="0">
                  <a:solidFill>
                    <a:schemeClr val="tx1"/>
                  </a:solidFill>
                </a:rPr>
                <a:t>DASH X264</a:t>
              </a:r>
              <a:endParaRPr lang="en-GB" sz="800" dirty="0">
                <a:solidFill>
                  <a:schemeClr val="tx1"/>
                </a:solidFill>
              </a:endParaRPr>
            </a:p>
          </p:txBody>
        </p:sp>
        <p:sp>
          <p:nvSpPr>
            <p:cNvPr id="51" name="Right Arrow 50"/>
            <p:cNvSpPr/>
            <p:nvPr/>
          </p:nvSpPr>
          <p:spPr bwMode="auto">
            <a:xfrm>
              <a:off x="3776630" y="4980342"/>
              <a:ext cx="963613" cy="560387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fr-CH" sz="800" dirty="0" smtClean="0">
                  <a:solidFill>
                    <a:schemeClr val="tx1"/>
                  </a:solidFill>
                </a:rPr>
                <a:t>Files</a:t>
              </a:r>
              <a:endParaRPr lang="en-GB" sz="800" dirty="0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8912" y="846138"/>
            <a:ext cx="7221063" cy="954087"/>
          </a:xfrm>
        </p:spPr>
        <p:txBody>
          <a:bodyPr/>
          <a:lstStyle/>
          <a:p>
            <a:r>
              <a:rPr lang="fr-CH" dirty="0" err="1" smtClean="0"/>
              <a:t>Current</a:t>
            </a:r>
            <a:r>
              <a:rPr lang="fr-CH" dirty="0" smtClean="0"/>
              <a:t> components of </a:t>
            </a:r>
            <a:r>
              <a:rPr lang="fr-CH" dirty="0" err="1" smtClean="0"/>
              <a:t>oscied</a:t>
            </a:r>
            <a:endParaRPr lang="fr-C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nl-NL" smtClean="0"/>
              <a:t>RMLL 2013</a:t>
            </a: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6C805B9-29FB-4535-9C5B-C152DC7B77EA}" type="slidenum">
              <a:rPr lang="en-GB" smtClean="0"/>
              <a:pPr>
                <a:defRPr/>
              </a:pPr>
              <a:t>18</a:t>
            </a:fld>
            <a:endParaRPr lang="en-GB"/>
          </a:p>
        </p:txBody>
      </p:sp>
      <p:pic>
        <p:nvPicPr>
          <p:cNvPr id="66563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458913" y="1959330"/>
            <a:ext cx="6350000" cy="40363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err="1" smtClean="0"/>
              <a:t>orchestrator</a:t>
            </a:r>
            <a:endParaRPr lang="fr-CH" dirty="0"/>
          </a:p>
        </p:txBody>
      </p:sp>
      <p:pic>
        <p:nvPicPr>
          <p:cNvPr id="6" name="Content Placeholder 5" descr="Orchestrator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85953" y="1774214"/>
            <a:ext cx="7945574" cy="4146983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nl-NL" smtClean="0"/>
              <a:t>RMLL 2013</a:t>
            </a: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6C805B9-29FB-4535-9C5B-C152DC7B77EA}" type="slidenum">
              <a:rPr lang="en-GB" smtClean="0"/>
              <a:pPr>
                <a:defRPr/>
              </a:pPr>
              <a:t>19</a:t>
            </a:fld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457325" y="2255838"/>
            <a:ext cx="4970463" cy="20066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GB" dirty="0" err="1" smtClean="0"/>
              <a:t>Oscied</a:t>
            </a:r>
            <a:endParaRPr lang="en-GB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1522413" y="4262438"/>
            <a:ext cx="4905375" cy="2179637"/>
          </a:xfrm>
        </p:spPr>
        <p:txBody>
          <a:bodyPr rtlCol="0">
            <a:noAutofit/>
          </a:bodyPr>
          <a:lstStyle/>
          <a:p>
            <a:pPr eaLnBrk="1" fontAlgn="auto" hangingPunct="1">
              <a:spcAft>
                <a:spcPts val="0"/>
              </a:spcAft>
              <a:buFont typeface="Lucida Grande"/>
              <a:buNone/>
              <a:defRPr/>
            </a:pPr>
            <a:r>
              <a:rPr lang="en-GB" dirty="0" smtClean="0"/>
              <a:t>Open source cloud infrastructure for encoding to distribution</a:t>
            </a:r>
            <a:endParaRPr lang="en-GB" dirty="0"/>
          </a:p>
        </p:txBody>
      </p:sp>
      <p:sp>
        <p:nvSpPr>
          <p:cNvPr id="20484" name="Tijdelijke aanduiding voor dianummer 3"/>
          <p:cNvSpPr>
            <a:spLocks noGrp="1"/>
          </p:cNvSpPr>
          <p:nvPr>
            <p:ph type="sldNum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12A73C0A-9D7A-47D4-A07D-BE74242F055C}" type="slidenum">
              <a:rPr lang="en-GB" smtClean="0"/>
              <a:pPr/>
              <a:t>2</a:t>
            </a:fld>
            <a:endParaRPr lang="en-GB" smtClean="0"/>
          </a:p>
        </p:txBody>
      </p:sp>
      <p:sp>
        <p:nvSpPr>
          <p:cNvPr id="5" name="TextBox 4"/>
          <p:cNvSpPr txBox="1"/>
          <p:nvPr/>
        </p:nvSpPr>
        <p:spPr>
          <a:xfrm>
            <a:off x="382138" y="834872"/>
            <a:ext cx="471154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Bram Tullemans</a:t>
            </a:r>
          </a:p>
          <a:p>
            <a:r>
              <a:rPr lang="en-GB" dirty="0" smtClean="0"/>
              <a:t>Senior project manager</a:t>
            </a:r>
          </a:p>
          <a:p>
            <a:r>
              <a:rPr lang="en-GB" dirty="0" smtClean="0"/>
              <a:t>Software platforms and broadband networks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err="1" smtClean="0"/>
              <a:t>Orchestrator</a:t>
            </a:r>
            <a:r>
              <a:rPr lang="fr-CH" dirty="0" smtClean="0"/>
              <a:t> </a:t>
            </a:r>
            <a:r>
              <a:rPr lang="fr-CH" dirty="0" err="1" smtClean="0"/>
              <a:t>build</a:t>
            </a:r>
            <a:endParaRPr lang="fr-C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58913" y="1800225"/>
            <a:ext cx="7398484" cy="4354513"/>
          </a:xfrm>
        </p:spPr>
        <p:txBody>
          <a:bodyPr/>
          <a:lstStyle/>
          <a:p>
            <a:r>
              <a:rPr lang="fr-CH" b="1" dirty="0" smtClean="0"/>
              <a:t>OSS Tools</a:t>
            </a:r>
          </a:p>
          <a:p>
            <a:r>
              <a:rPr lang="en-GB" dirty="0" smtClean="0"/>
              <a:t>• Flask Python Micro Web Framework</a:t>
            </a:r>
          </a:p>
          <a:p>
            <a:r>
              <a:rPr lang="en-GB" dirty="0" smtClean="0"/>
              <a:t>• </a:t>
            </a:r>
            <a:r>
              <a:rPr lang="en-GB" dirty="0" err="1" smtClean="0"/>
              <a:t>PyMongo</a:t>
            </a:r>
            <a:r>
              <a:rPr lang="en-GB" dirty="0" smtClean="0"/>
              <a:t> Python module for working with </a:t>
            </a:r>
            <a:r>
              <a:rPr lang="en-GB" dirty="0" err="1" smtClean="0"/>
              <a:t>MongoDB</a:t>
            </a:r>
            <a:endParaRPr lang="en-GB" dirty="0" smtClean="0"/>
          </a:p>
          <a:p>
            <a:r>
              <a:rPr lang="en-GB" dirty="0" smtClean="0"/>
              <a:t>• </a:t>
            </a:r>
            <a:r>
              <a:rPr lang="en-GB" dirty="0" err="1" smtClean="0"/>
              <a:t>MongoDB</a:t>
            </a:r>
            <a:r>
              <a:rPr lang="en-GB" dirty="0" smtClean="0"/>
              <a:t> Scalable, High Performance </a:t>
            </a:r>
            <a:r>
              <a:rPr lang="en-GB" dirty="0" err="1" smtClean="0"/>
              <a:t>NoSQL</a:t>
            </a:r>
            <a:r>
              <a:rPr lang="en-GB" dirty="0" smtClean="0"/>
              <a:t> Database from 10gen</a:t>
            </a:r>
          </a:p>
          <a:p>
            <a:r>
              <a:rPr lang="fr-CH" dirty="0" smtClean="0"/>
              <a:t>• </a:t>
            </a:r>
            <a:r>
              <a:rPr lang="fr-CH" dirty="0" err="1" smtClean="0"/>
              <a:t>RabbitMQ</a:t>
            </a:r>
            <a:r>
              <a:rPr lang="fr-CH" dirty="0" smtClean="0"/>
              <a:t> AMQP Message Broker </a:t>
            </a:r>
            <a:r>
              <a:rPr lang="fr-CH" dirty="0" err="1" smtClean="0"/>
              <a:t>from</a:t>
            </a:r>
            <a:r>
              <a:rPr lang="fr-CH" dirty="0" smtClean="0"/>
              <a:t> </a:t>
            </a:r>
            <a:r>
              <a:rPr lang="fr-CH" dirty="0" err="1" smtClean="0"/>
              <a:t>vmware</a:t>
            </a:r>
            <a:endParaRPr lang="fr-CH" dirty="0" smtClean="0"/>
          </a:p>
          <a:p>
            <a:r>
              <a:rPr lang="fr-CH" dirty="0" smtClean="0"/>
              <a:t>• </a:t>
            </a:r>
            <a:r>
              <a:rPr lang="fr-CH" dirty="0" err="1" smtClean="0"/>
              <a:t>Celery</a:t>
            </a:r>
            <a:r>
              <a:rPr lang="fr-CH" dirty="0" smtClean="0"/>
              <a:t> </a:t>
            </a:r>
            <a:r>
              <a:rPr lang="fr-CH" dirty="0" err="1" smtClean="0"/>
              <a:t>Distributed</a:t>
            </a:r>
            <a:r>
              <a:rPr lang="fr-CH" dirty="0" smtClean="0"/>
              <a:t> </a:t>
            </a:r>
            <a:r>
              <a:rPr lang="fr-CH" dirty="0" err="1" smtClean="0"/>
              <a:t>Task</a:t>
            </a:r>
            <a:r>
              <a:rPr lang="fr-CH" dirty="0" smtClean="0"/>
              <a:t> Queue</a:t>
            </a:r>
          </a:p>
          <a:p>
            <a:r>
              <a:rPr lang="en-GB" dirty="0" smtClean="0"/>
              <a:t>• </a:t>
            </a:r>
            <a:r>
              <a:rPr lang="en-GB" dirty="0" err="1" smtClean="0"/>
              <a:t>JuJu</a:t>
            </a:r>
            <a:r>
              <a:rPr lang="en-GB" dirty="0" smtClean="0"/>
              <a:t> Cloud Orchestrator from Canonical</a:t>
            </a:r>
          </a:p>
          <a:p>
            <a:endParaRPr lang="en-GB" dirty="0" smtClean="0"/>
          </a:p>
          <a:p>
            <a:pPr>
              <a:buNone/>
            </a:pPr>
            <a:r>
              <a:rPr lang="en-GB" b="1" dirty="0" smtClean="0"/>
              <a:t>Orchestrator</a:t>
            </a:r>
            <a:r>
              <a:rPr lang="en-GB" dirty="0" smtClean="0"/>
              <a:t> manages all actions in OSCIED via:</a:t>
            </a:r>
          </a:p>
          <a:p>
            <a:r>
              <a:rPr lang="en-GB" dirty="0" smtClean="0"/>
              <a:t>• the </a:t>
            </a:r>
            <a:r>
              <a:rPr lang="en-GB" dirty="0" err="1" smtClean="0"/>
              <a:t>RESTful</a:t>
            </a:r>
            <a:r>
              <a:rPr lang="en-GB" dirty="0" smtClean="0"/>
              <a:t> API, to expose application’s functionalities to user</a:t>
            </a:r>
          </a:p>
          <a:p>
            <a:r>
              <a:rPr lang="en-GB" dirty="0" smtClean="0"/>
              <a:t>• the database, to store application’s data (users, profiles, jobs, ...)</a:t>
            </a:r>
          </a:p>
          <a:p>
            <a:r>
              <a:rPr lang="en-GB" dirty="0" smtClean="0"/>
              <a:t>• the message broker, to communicate with workers (transform &amp; publisher)</a:t>
            </a:r>
          </a:p>
          <a:p>
            <a:pPr>
              <a:buNone/>
            </a:pPr>
            <a:endParaRPr lang="fr-C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nl-NL" smtClean="0"/>
              <a:t>RMLL 2013</a:t>
            </a: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6C805B9-29FB-4535-9C5B-C152DC7B77EA}" type="slidenum">
              <a:rPr lang="en-GB" smtClean="0"/>
              <a:pPr>
                <a:defRPr/>
              </a:pPr>
              <a:t>20</a:t>
            </a:fld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59425" y="218330"/>
            <a:ext cx="6350000" cy="954087"/>
          </a:xfrm>
        </p:spPr>
        <p:txBody>
          <a:bodyPr/>
          <a:lstStyle/>
          <a:p>
            <a:r>
              <a:rPr lang="fr-CH" dirty="0" err="1" smtClean="0"/>
              <a:t>Account</a:t>
            </a:r>
            <a:r>
              <a:rPr lang="fr-CH" dirty="0" smtClean="0"/>
              <a:t> settings</a:t>
            </a:r>
            <a:endParaRPr lang="fr-C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nl-NL" smtClean="0"/>
              <a:t>RMLL 2013</a:t>
            </a: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6C805B9-29FB-4535-9C5B-C152DC7B77EA}" type="slidenum">
              <a:rPr lang="en-GB" smtClean="0"/>
              <a:pPr>
                <a:defRPr/>
              </a:pPr>
              <a:t>21</a:t>
            </a:fld>
            <a:endParaRPr lang="en-GB"/>
          </a:p>
        </p:txBody>
      </p:sp>
      <p:pic>
        <p:nvPicPr>
          <p:cNvPr id="6451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167492" y="688007"/>
            <a:ext cx="7850685" cy="57677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5777" y="204682"/>
            <a:ext cx="6350000" cy="954087"/>
          </a:xfrm>
        </p:spPr>
        <p:txBody>
          <a:bodyPr/>
          <a:lstStyle/>
          <a:p>
            <a:r>
              <a:rPr lang="fr-CH" dirty="0" err="1" smtClean="0"/>
              <a:t>Imported</a:t>
            </a:r>
            <a:r>
              <a:rPr lang="fr-CH" dirty="0" smtClean="0"/>
              <a:t> media</a:t>
            </a:r>
            <a:endParaRPr lang="fr-C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nl-NL" smtClean="0"/>
              <a:t>RMLL 2013</a:t>
            </a: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6C805B9-29FB-4535-9C5B-C152DC7B77EA}" type="slidenum">
              <a:rPr lang="en-GB" smtClean="0"/>
              <a:pPr>
                <a:defRPr/>
              </a:pPr>
              <a:t>22</a:t>
            </a:fld>
            <a:endParaRPr lang="en-GB"/>
          </a:p>
        </p:txBody>
      </p:sp>
      <p:pic>
        <p:nvPicPr>
          <p:cNvPr id="6349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435218" y="682391"/>
            <a:ext cx="7361834" cy="56634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50241" y="177386"/>
            <a:ext cx="6350000" cy="954087"/>
          </a:xfrm>
        </p:spPr>
        <p:txBody>
          <a:bodyPr/>
          <a:lstStyle/>
          <a:p>
            <a:r>
              <a:rPr lang="fr-CH" dirty="0" err="1" smtClean="0"/>
              <a:t>Transform</a:t>
            </a:r>
            <a:r>
              <a:rPr lang="fr-CH" dirty="0" smtClean="0"/>
              <a:t> unit</a:t>
            </a:r>
            <a:endParaRPr lang="fr-CH" dirty="0"/>
          </a:p>
        </p:txBody>
      </p:sp>
      <p:pic>
        <p:nvPicPr>
          <p:cNvPr id="8" name="Content Placeholder 7" descr="Transform unit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77193" y="1160060"/>
            <a:ext cx="7901700" cy="5008728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nl-NL" smtClean="0"/>
              <a:t>RMLL 2013</a:t>
            </a: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6C805B9-29FB-4535-9C5B-C152DC7B77EA}" type="slidenum">
              <a:rPr lang="en-GB" smtClean="0"/>
              <a:pPr>
                <a:defRPr/>
              </a:pPr>
              <a:t>23</a:t>
            </a:fld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36586" y="177424"/>
            <a:ext cx="6350000" cy="954087"/>
          </a:xfrm>
        </p:spPr>
        <p:txBody>
          <a:bodyPr/>
          <a:lstStyle/>
          <a:p>
            <a:r>
              <a:rPr lang="fr-CH" dirty="0" err="1" smtClean="0"/>
              <a:t>Encoding</a:t>
            </a:r>
            <a:r>
              <a:rPr lang="fr-CH" dirty="0" smtClean="0"/>
              <a:t> settings</a:t>
            </a:r>
            <a:endParaRPr lang="fr-C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nl-NL" smtClean="0"/>
              <a:t>RMLL 2013</a:t>
            </a: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6C805B9-29FB-4535-9C5B-C152DC7B77EA}" type="slidenum">
              <a:rPr lang="en-GB" smtClean="0"/>
              <a:pPr>
                <a:defRPr/>
              </a:pPr>
              <a:t>24</a:t>
            </a:fld>
            <a:endParaRPr lang="en-GB"/>
          </a:p>
        </p:txBody>
      </p:sp>
      <p:pic>
        <p:nvPicPr>
          <p:cNvPr id="624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267841" y="1642928"/>
            <a:ext cx="7739683" cy="3495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04833" y="231978"/>
            <a:ext cx="6350000" cy="954087"/>
          </a:xfrm>
        </p:spPr>
        <p:txBody>
          <a:bodyPr/>
          <a:lstStyle/>
          <a:p>
            <a:r>
              <a:rPr lang="fr-CH" dirty="0" err="1" smtClean="0"/>
              <a:t>Encoding</a:t>
            </a:r>
            <a:r>
              <a:rPr lang="fr-CH" dirty="0" smtClean="0"/>
              <a:t> queue</a:t>
            </a:r>
            <a:endParaRPr lang="fr-C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nl-NL" smtClean="0"/>
              <a:t>RMLL 2013</a:t>
            </a: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6C805B9-29FB-4535-9C5B-C152DC7B77EA}" type="slidenum">
              <a:rPr lang="en-GB" smtClean="0"/>
              <a:pPr>
                <a:defRPr/>
              </a:pPr>
              <a:t>25</a:t>
            </a:fld>
            <a:endParaRPr lang="en-GB"/>
          </a:p>
        </p:txBody>
      </p:sp>
      <p:pic>
        <p:nvPicPr>
          <p:cNvPr id="61443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310606" y="846139"/>
            <a:ext cx="7736864" cy="530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smtClean="0"/>
              <a:t>Distribution</a:t>
            </a:r>
            <a:endParaRPr lang="fr-C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nl-NL" smtClean="0"/>
              <a:t>RMLL 2013</a:t>
            </a: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6C805B9-29FB-4535-9C5B-C152DC7B77EA}" type="slidenum">
              <a:rPr lang="en-GB" smtClean="0"/>
              <a:pPr>
                <a:defRPr/>
              </a:pPr>
              <a:t>26</a:t>
            </a:fld>
            <a:endParaRPr lang="en-GB"/>
          </a:p>
        </p:txBody>
      </p:sp>
      <p:pic>
        <p:nvPicPr>
          <p:cNvPr id="6758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240545" y="1656231"/>
            <a:ext cx="7862511" cy="38935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smtClean="0"/>
              <a:t>Distribution </a:t>
            </a:r>
            <a:r>
              <a:rPr lang="fr-CH" dirty="0" err="1" smtClean="0"/>
              <a:t>window</a:t>
            </a:r>
            <a:endParaRPr lang="fr-C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nl-NL" smtClean="0"/>
              <a:t>RMLL 2013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6C805B9-29FB-4535-9C5B-C152DC7B77EA}" type="slidenum">
              <a:rPr lang="en-GB" smtClean="0"/>
              <a:pPr>
                <a:defRPr/>
              </a:pPr>
              <a:t>27</a:t>
            </a:fld>
            <a:endParaRPr lang="en-GB"/>
          </a:p>
        </p:txBody>
      </p:sp>
      <p:pic>
        <p:nvPicPr>
          <p:cNvPr id="604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269242" y="1562021"/>
            <a:ext cx="7697337" cy="42912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47" descr="Player control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2738" y="1130300"/>
            <a:ext cx="4854575" cy="241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2" name="Rectangular Callout 111"/>
          <p:cNvSpPr/>
          <p:nvPr/>
        </p:nvSpPr>
        <p:spPr>
          <a:xfrm>
            <a:off x="3924300" y="3295650"/>
            <a:ext cx="285750" cy="300038"/>
          </a:xfrm>
          <a:prstGeom prst="wedgeRectCallou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/>
          </a:p>
        </p:txBody>
      </p:sp>
      <p:sp>
        <p:nvSpPr>
          <p:cNvPr id="110" name="Rectangular Callout 109"/>
          <p:cNvSpPr/>
          <p:nvPr/>
        </p:nvSpPr>
        <p:spPr>
          <a:xfrm>
            <a:off x="2709863" y="3870325"/>
            <a:ext cx="285750" cy="300038"/>
          </a:xfrm>
          <a:prstGeom prst="wedgeRectCallou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8913" y="682362"/>
            <a:ext cx="6350000" cy="954087"/>
          </a:xfrm>
        </p:spPr>
        <p:txBody>
          <a:bodyPr/>
          <a:lstStyle/>
          <a:p>
            <a:pPr>
              <a:defRPr/>
            </a:pPr>
            <a:r>
              <a:rPr lang="fr-CH" dirty="0" smtClean="0"/>
              <a:t>Media </a:t>
            </a:r>
            <a:r>
              <a:rPr lang="fr-CH" dirty="0" err="1" smtClean="0"/>
              <a:t>Asset</a:t>
            </a:r>
            <a:r>
              <a:rPr lang="fr-CH" dirty="0" smtClean="0"/>
              <a:t> management and </a:t>
            </a:r>
            <a:r>
              <a:rPr lang="fr-CH" dirty="0" err="1" smtClean="0"/>
              <a:t>Oscied</a:t>
            </a:r>
            <a:r>
              <a:rPr lang="fr-CH" dirty="0" smtClean="0"/>
              <a:t>*</a:t>
            </a:r>
            <a:endParaRPr lang="en-GB" dirty="0"/>
          </a:p>
        </p:txBody>
      </p:sp>
      <p:sp>
        <p:nvSpPr>
          <p:cNvPr id="27654" name="Slide Number Placeholder 2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96E37916-FFE5-4ADA-ACE4-7A41FE644ACE}" type="slidenum">
              <a:rPr lang="nl-NL" smtClean="0"/>
              <a:pPr/>
              <a:t>28</a:t>
            </a:fld>
            <a:endParaRPr lang="nl-NL" smtClean="0"/>
          </a:p>
        </p:txBody>
      </p:sp>
      <p:sp>
        <p:nvSpPr>
          <p:cNvPr id="30" name="Rounded Rectangle 29"/>
          <p:cNvSpPr/>
          <p:nvPr/>
        </p:nvSpPr>
        <p:spPr>
          <a:xfrm>
            <a:off x="1141413" y="2779713"/>
            <a:ext cx="962025" cy="763587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GB" sz="900" dirty="0">
                <a:solidFill>
                  <a:schemeClr val="tx1"/>
                </a:solidFill>
              </a:rPr>
              <a:t>Content Management System</a:t>
            </a:r>
          </a:p>
        </p:txBody>
      </p:sp>
      <p:sp>
        <p:nvSpPr>
          <p:cNvPr id="49" name="Rounded Rectangle 48"/>
          <p:cNvSpPr/>
          <p:nvPr/>
        </p:nvSpPr>
        <p:spPr>
          <a:xfrm>
            <a:off x="1141413" y="3787775"/>
            <a:ext cx="962025" cy="76358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GB" sz="900" dirty="0">
                <a:solidFill>
                  <a:schemeClr val="tx1"/>
                </a:solidFill>
              </a:rPr>
              <a:t>Source (live feeds and MAM files)</a:t>
            </a:r>
          </a:p>
        </p:txBody>
      </p:sp>
      <p:sp>
        <p:nvSpPr>
          <p:cNvPr id="50" name="Rounded Rectangle 49"/>
          <p:cNvSpPr/>
          <p:nvPr/>
        </p:nvSpPr>
        <p:spPr>
          <a:xfrm>
            <a:off x="1141413" y="4754563"/>
            <a:ext cx="962025" cy="763587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GB" sz="900" dirty="0">
                <a:solidFill>
                  <a:schemeClr val="tx1"/>
                </a:solidFill>
              </a:rPr>
              <a:t>Decentralised Content Management System</a:t>
            </a:r>
          </a:p>
        </p:txBody>
      </p:sp>
      <p:sp>
        <p:nvSpPr>
          <p:cNvPr id="51" name="Rounded Rectangle 50"/>
          <p:cNvSpPr/>
          <p:nvPr/>
        </p:nvSpPr>
        <p:spPr>
          <a:xfrm>
            <a:off x="1141413" y="5764213"/>
            <a:ext cx="962025" cy="76200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GB" sz="900" dirty="0">
                <a:solidFill>
                  <a:schemeClr val="tx1"/>
                </a:solidFill>
              </a:rPr>
              <a:t>Decentralised Source (live feeds and files)</a:t>
            </a:r>
          </a:p>
        </p:txBody>
      </p:sp>
      <p:cxnSp>
        <p:nvCxnSpPr>
          <p:cNvPr id="53" name="Straight Arrow Connector 52"/>
          <p:cNvCxnSpPr>
            <a:stCxn id="50" idx="3"/>
          </p:cNvCxnSpPr>
          <p:nvPr/>
        </p:nvCxnSpPr>
        <p:spPr>
          <a:xfrm>
            <a:off x="2103438" y="5137150"/>
            <a:ext cx="2949575" cy="381000"/>
          </a:xfrm>
          <a:prstGeom prst="straightConnector1">
            <a:avLst/>
          </a:prstGeom>
          <a:ln>
            <a:solidFill>
              <a:schemeClr val="accent4">
                <a:lumMod val="20000"/>
                <a:lumOff val="80000"/>
              </a:schemeClr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 flipV="1">
            <a:off x="2103438" y="5764213"/>
            <a:ext cx="2949575" cy="363537"/>
          </a:xfrm>
          <a:prstGeom prst="straightConnector1">
            <a:avLst/>
          </a:prstGeom>
          <a:ln>
            <a:solidFill>
              <a:schemeClr val="accent4">
                <a:lumMod val="20000"/>
                <a:lumOff val="80000"/>
              </a:schemeClr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 flipV="1">
            <a:off x="2103438" y="4951413"/>
            <a:ext cx="2949575" cy="992187"/>
          </a:xfrm>
          <a:prstGeom prst="straightConnector1">
            <a:avLst/>
          </a:prstGeom>
          <a:ln>
            <a:solidFill>
              <a:schemeClr val="accent4">
                <a:lumMod val="20000"/>
                <a:lumOff val="80000"/>
              </a:schemeClr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 flipV="1">
            <a:off x="2103438" y="4754563"/>
            <a:ext cx="2949575" cy="585787"/>
          </a:xfrm>
          <a:prstGeom prst="straightConnector1">
            <a:avLst/>
          </a:prstGeom>
          <a:ln>
            <a:solidFill>
              <a:schemeClr val="accent4">
                <a:lumMod val="20000"/>
                <a:lumOff val="80000"/>
              </a:schemeClr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>
            <a:off x="2103438" y="3273425"/>
            <a:ext cx="2949575" cy="89693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endCxn id="30" idx="3"/>
          </p:cNvCxnSpPr>
          <p:nvPr/>
        </p:nvCxnSpPr>
        <p:spPr>
          <a:xfrm flipH="1" flipV="1">
            <a:off x="2103438" y="3160713"/>
            <a:ext cx="2949575" cy="89693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stCxn id="49" idx="3"/>
          </p:cNvCxnSpPr>
          <p:nvPr/>
        </p:nvCxnSpPr>
        <p:spPr>
          <a:xfrm>
            <a:off x="2103438" y="4170363"/>
            <a:ext cx="2949575" cy="3810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Elbow Connector 91"/>
          <p:cNvCxnSpPr/>
          <p:nvPr/>
        </p:nvCxnSpPr>
        <p:spPr>
          <a:xfrm flipV="1">
            <a:off x="2103438" y="2644775"/>
            <a:ext cx="3463925" cy="360363"/>
          </a:xfrm>
          <a:prstGeom prst="bentConnector3">
            <a:avLst>
              <a:gd name="adj1" fmla="val 99967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668" name="TextBox 108"/>
          <p:cNvSpPr txBox="1">
            <a:spLocks noChangeArrowheads="1"/>
          </p:cNvSpPr>
          <p:nvPr/>
        </p:nvSpPr>
        <p:spPr bwMode="auto">
          <a:xfrm>
            <a:off x="2711450" y="3825875"/>
            <a:ext cx="284163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CH" sz="1400"/>
              <a:t>1</a:t>
            </a:r>
            <a:endParaRPr lang="en-GB" sz="1400"/>
          </a:p>
        </p:txBody>
      </p:sp>
      <p:sp>
        <p:nvSpPr>
          <p:cNvPr id="113" name="Rectangular Callout 112"/>
          <p:cNvSpPr/>
          <p:nvPr/>
        </p:nvSpPr>
        <p:spPr>
          <a:xfrm rot="10800000">
            <a:off x="3281363" y="3800475"/>
            <a:ext cx="285750" cy="300038"/>
          </a:xfrm>
          <a:prstGeom prst="wedgeRectCallou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/>
          </a:p>
        </p:txBody>
      </p:sp>
      <p:sp>
        <p:nvSpPr>
          <p:cNvPr id="114" name="Rectangular Callout 113"/>
          <p:cNvSpPr/>
          <p:nvPr/>
        </p:nvSpPr>
        <p:spPr>
          <a:xfrm rot="10800000">
            <a:off x="4552950" y="3092450"/>
            <a:ext cx="285750" cy="300038"/>
          </a:xfrm>
          <a:prstGeom prst="wedgeRectCallou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/>
          </a:p>
        </p:txBody>
      </p:sp>
      <p:sp>
        <p:nvSpPr>
          <p:cNvPr id="27671" name="TextBox 115"/>
          <p:cNvSpPr txBox="1">
            <a:spLocks noChangeArrowheads="1"/>
          </p:cNvSpPr>
          <p:nvPr/>
        </p:nvSpPr>
        <p:spPr bwMode="auto">
          <a:xfrm>
            <a:off x="3282950" y="3744913"/>
            <a:ext cx="284163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CH" sz="1400"/>
              <a:t>2</a:t>
            </a:r>
            <a:endParaRPr lang="en-GB" sz="1400"/>
          </a:p>
        </p:txBody>
      </p:sp>
      <p:sp>
        <p:nvSpPr>
          <p:cNvPr id="27672" name="TextBox 116"/>
          <p:cNvSpPr txBox="1">
            <a:spLocks noChangeArrowheads="1"/>
          </p:cNvSpPr>
          <p:nvPr/>
        </p:nvSpPr>
        <p:spPr bwMode="auto">
          <a:xfrm>
            <a:off x="4552950" y="3035300"/>
            <a:ext cx="284163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CH" sz="1400"/>
              <a:t>4</a:t>
            </a:r>
            <a:endParaRPr lang="en-GB" sz="1400"/>
          </a:p>
        </p:txBody>
      </p:sp>
      <p:sp>
        <p:nvSpPr>
          <p:cNvPr id="27673" name="TextBox 117"/>
          <p:cNvSpPr txBox="1">
            <a:spLocks noChangeArrowheads="1"/>
          </p:cNvSpPr>
          <p:nvPr/>
        </p:nvSpPr>
        <p:spPr bwMode="auto">
          <a:xfrm>
            <a:off x="3925888" y="3240088"/>
            <a:ext cx="284162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CH" sz="1400"/>
              <a:t>3</a:t>
            </a:r>
            <a:endParaRPr lang="en-GB" sz="1400"/>
          </a:p>
        </p:txBody>
      </p:sp>
      <p:sp>
        <p:nvSpPr>
          <p:cNvPr id="27674" name="TextBox 118"/>
          <p:cNvSpPr txBox="1">
            <a:spLocks noChangeArrowheads="1"/>
          </p:cNvSpPr>
          <p:nvPr/>
        </p:nvSpPr>
        <p:spPr bwMode="auto">
          <a:xfrm>
            <a:off x="5567363" y="6362700"/>
            <a:ext cx="2589212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CH" sz="1000"/>
              <a:t>* Not available in basic version of OSCIED</a:t>
            </a:r>
            <a:endParaRPr lang="en-GB" sz="1000"/>
          </a:p>
        </p:txBody>
      </p:sp>
      <p:sp>
        <p:nvSpPr>
          <p:cNvPr id="28" name="Footer Placeholder 27"/>
          <p:cNvSpPr>
            <a:spLocks noGrp="1"/>
          </p:cNvSpPr>
          <p:nvPr>
            <p:ph type="ftr" sz="quarter" idx="11"/>
          </p:nvPr>
        </p:nvSpPr>
        <p:spPr>
          <a:xfrm>
            <a:off x="725488" y="6619499"/>
            <a:ext cx="4949825" cy="365125"/>
          </a:xfrm>
        </p:spPr>
        <p:txBody>
          <a:bodyPr/>
          <a:lstStyle/>
          <a:p>
            <a:pPr>
              <a:defRPr/>
            </a:pPr>
            <a:r>
              <a:rPr lang="nl-NL" smtClean="0"/>
              <a:t>RMLL 2013</a:t>
            </a:r>
            <a:endParaRPr lang="en-GB" dirty="0"/>
          </a:p>
        </p:txBody>
      </p:sp>
      <p:pic>
        <p:nvPicPr>
          <p:cNvPr id="72" name="Picture 71" descr="Basic setu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6012" y="3693428"/>
            <a:ext cx="3236654" cy="232953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8913" y="846138"/>
            <a:ext cx="7507666" cy="954087"/>
          </a:xfrm>
        </p:spPr>
        <p:txBody>
          <a:bodyPr/>
          <a:lstStyle/>
          <a:p>
            <a:pPr>
              <a:defRPr/>
            </a:pPr>
            <a:r>
              <a:rPr lang="fr-CH" dirty="0" smtClean="0"/>
              <a:t>Media </a:t>
            </a:r>
            <a:r>
              <a:rPr lang="fr-CH" dirty="0" err="1" smtClean="0"/>
              <a:t>asset</a:t>
            </a:r>
            <a:r>
              <a:rPr lang="fr-CH" dirty="0" smtClean="0"/>
              <a:t> management and </a:t>
            </a:r>
            <a:r>
              <a:rPr lang="fr-CH" dirty="0" err="1" smtClean="0"/>
              <a:t>oscied</a:t>
            </a:r>
            <a:endParaRPr lang="en-GB" dirty="0"/>
          </a:p>
        </p:txBody>
      </p:sp>
      <p:sp>
        <p:nvSpPr>
          <p:cNvPr id="28675" name="Slide Number Placeholder 2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4C4AED69-C2D6-4D01-990D-28BF2CCEDFE1}" type="slidenum">
              <a:rPr lang="nl-NL" smtClean="0"/>
              <a:pPr/>
              <a:t>29</a:t>
            </a:fld>
            <a:endParaRPr lang="nl-NL" smtClean="0"/>
          </a:p>
        </p:txBody>
      </p:sp>
      <p:sp>
        <p:nvSpPr>
          <p:cNvPr id="4" name="TextBox 3"/>
          <p:cNvSpPr txBox="1"/>
          <p:nvPr/>
        </p:nvSpPr>
        <p:spPr>
          <a:xfrm>
            <a:off x="1402312" y="1816251"/>
            <a:ext cx="6950122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GB" dirty="0"/>
              <a:t>OSCIED needs to be able to interface automatically with MAM backends in order to become useful in a professional environment</a:t>
            </a:r>
          </a:p>
          <a:p>
            <a:pPr marL="800100" lvl="1" indent="-342900">
              <a:buFont typeface="+mj-lt"/>
              <a:buAutoNum type="arabicPeriod"/>
              <a:defRPr/>
            </a:pPr>
            <a:r>
              <a:rPr lang="en-GB" dirty="0"/>
              <a:t>A source file is uploaded to the private cloud of OSCIED</a:t>
            </a:r>
          </a:p>
          <a:p>
            <a:pPr marL="800100" lvl="1" indent="-342900">
              <a:buFont typeface="+mj-lt"/>
              <a:buAutoNum type="arabicPeriod"/>
              <a:defRPr/>
            </a:pPr>
            <a:r>
              <a:rPr lang="en-GB" dirty="0"/>
              <a:t>The CMS sends a notification XML with details of the file that is uploaded (name, location, requested encoding profile and publication details)</a:t>
            </a:r>
          </a:p>
          <a:p>
            <a:pPr marL="800100" lvl="1" indent="-342900">
              <a:buFont typeface="+mj-lt"/>
              <a:buAutoNum type="arabicPeriod"/>
              <a:defRPr/>
            </a:pPr>
            <a:r>
              <a:rPr lang="en-GB" dirty="0"/>
              <a:t>The management layer of OSCIED will send a notification XML to the CMS when the file is available where in the distribution chain</a:t>
            </a:r>
          </a:p>
          <a:p>
            <a:pPr marL="800100" lvl="1" indent="-342900">
              <a:buFont typeface="+mj-lt"/>
              <a:buAutoNum type="arabicPeriod"/>
              <a:defRPr/>
            </a:pPr>
            <a:r>
              <a:rPr lang="en-GB" dirty="0"/>
              <a:t>The CMS will communicate with the Player Controller the locations of the </a:t>
            </a:r>
            <a:r>
              <a:rPr lang="en-GB" dirty="0" smtClean="0"/>
              <a:t>files</a:t>
            </a:r>
            <a:endParaRPr lang="en-GB" dirty="0"/>
          </a:p>
          <a:p>
            <a:pPr marL="800100" lvl="1" indent="-342900">
              <a:buFont typeface="+mj-lt"/>
              <a:buAutoNum type="arabicPeriod"/>
              <a:defRPr/>
            </a:pPr>
            <a:endParaRPr lang="en-GB" dirty="0"/>
          </a:p>
          <a:p>
            <a:pPr marL="342900" indent="-342900">
              <a:defRPr/>
            </a:pPr>
            <a:r>
              <a:rPr lang="en-GB" dirty="0"/>
              <a:t>It should be possible to ingest content directly in the public cloud of OSCIED, or from a external location to the private cloud. 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nl-NL" smtClean="0"/>
              <a:t>RMLL 2013</a:t>
            </a:r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3E6C438-C675-45C0-9052-353D3CBE3DC2}" type="slidenum">
              <a:rPr lang="nl-NL" smtClean="0"/>
              <a:pPr>
                <a:defRPr/>
              </a:pPr>
              <a:t>3</a:t>
            </a:fld>
            <a:endParaRPr lang="nl-NL"/>
          </a:p>
        </p:txBody>
      </p:sp>
      <p:sp>
        <p:nvSpPr>
          <p:cNvPr id="3" name="Title 3"/>
          <p:cNvSpPr txBox="1">
            <a:spLocks/>
          </p:cNvSpPr>
          <p:nvPr/>
        </p:nvSpPr>
        <p:spPr>
          <a:xfrm>
            <a:off x="1180666" y="-1581792"/>
            <a:ext cx="7354062" cy="1056984"/>
          </a:xfrm>
          <a:prstGeom prst="rect">
            <a:avLst/>
          </a:prstGeom>
        </p:spPr>
        <p:txBody>
          <a:bodyPr anchor="ctr"/>
          <a:lstStyle/>
          <a:p>
            <a:pPr marL="0" marR="0" lvl="0" indent="0" algn="l" defTabSz="457200" rtl="0" eaLnBrk="1" fontAlgn="base" latinLnBrk="0" hangingPunct="1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1" i="0" u="none" strike="noStrike" kern="1200" cap="all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European Broadcasting Union – Eurovision</a:t>
            </a:r>
            <a:endParaRPr kumimoji="0" lang="en-US" sz="2600" b="1" i="0" u="none" strike="noStrike" kern="1200" cap="all" spc="0" normalizeH="0" baseline="0" noProof="0" dirty="0" smtClean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" charset="0"/>
              <a:ea typeface="ＭＳ Ｐゴシック" pitchFamily="-107" charset="-128"/>
              <a:cs typeface="Arial" charset="0"/>
            </a:endParaRPr>
          </a:p>
        </p:txBody>
      </p:sp>
      <p:pic>
        <p:nvPicPr>
          <p:cNvPr id="4" name="Image 3" descr="3-4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47068" y="3285372"/>
            <a:ext cx="7379426" cy="29107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 descr="EV_Member_map.png"/>
          <p:cNvPicPr>
            <a:picLocks noChangeAspect="1"/>
          </p:cNvPicPr>
          <p:nvPr/>
        </p:nvPicPr>
        <p:blipFill>
          <a:blip r:embed="rId3" cstate="print"/>
          <a:srcRect l="7500" r="2499" b="3391"/>
          <a:stretch>
            <a:fillRect/>
          </a:stretch>
        </p:blipFill>
        <p:spPr bwMode="auto">
          <a:xfrm>
            <a:off x="2491907" y="699013"/>
            <a:ext cx="4463015" cy="23223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6464474" y="864514"/>
            <a:ext cx="2392917" cy="17988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ctr">
              <a:spcBef>
                <a:spcPts val="0"/>
              </a:spcBef>
              <a:buSzPct val="150000"/>
              <a:defRPr/>
            </a:pPr>
            <a:r>
              <a:rPr lang="en-US" kern="0" dirty="0" smtClean="0">
                <a:solidFill>
                  <a:srgbClr val="002060"/>
                </a:solidFill>
                <a:latin typeface="+mn-lt"/>
                <a:cs typeface="Calibri" pitchFamily="34" charset="0"/>
              </a:rPr>
              <a:t>500+ </a:t>
            </a:r>
            <a:r>
              <a:rPr lang="en-US" kern="0" dirty="0">
                <a:solidFill>
                  <a:srgbClr val="002060"/>
                </a:solidFill>
                <a:latin typeface="+mn-lt"/>
                <a:cs typeface="Calibri" pitchFamily="34" charset="0"/>
              </a:rPr>
              <a:t>TV channels </a:t>
            </a:r>
            <a:endParaRPr lang="en-US" kern="0" dirty="0" smtClean="0">
              <a:solidFill>
                <a:srgbClr val="002060"/>
              </a:solidFill>
              <a:latin typeface="+mn-lt"/>
              <a:cs typeface="Calibri" pitchFamily="34" charset="0"/>
            </a:endParaRPr>
          </a:p>
          <a:p>
            <a:pPr marL="342900" indent="-342900" algn="ctr">
              <a:spcBef>
                <a:spcPts val="0"/>
              </a:spcBef>
              <a:buSzPct val="150000"/>
              <a:defRPr/>
            </a:pPr>
            <a:r>
              <a:rPr lang="en-US" kern="0" dirty="0" smtClean="0">
                <a:solidFill>
                  <a:srgbClr val="002060"/>
                </a:solidFill>
                <a:latin typeface="+mn-lt"/>
                <a:cs typeface="Calibri" pitchFamily="34" charset="0"/>
              </a:rPr>
              <a:t>1000</a:t>
            </a:r>
            <a:r>
              <a:rPr lang="en-US" kern="0" dirty="0">
                <a:solidFill>
                  <a:srgbClr val="002060"/>
                </a:solidFill>
                <a:latin typeface="+mn-lt"/>
                <a:cs typeface="Calibri" pitchFamily="34" charset="0"/>
              </a:rPr>
              <a:t>+ radio channels</a:t>
            </a:r>
          </a:p>
          <a:p>
            <a:pPr marL="342900" indent="-342900" algn="ctr">
              <a:spcBef>
                <a:spcPts val="0"/>
              </a:spcBef>
              <a:buSzPct val="150000"/>
              <a:defRPr/>
            </a:pPr>
            <a:r>
              <a:rPr lang="en-US" kern="0" dirty="0" smtClean="0">
                <a:solidFill>
                  <a:srgbClr val="002060"/>
                </a:solidFill>
                <a:latin typeface="+mn-lt"/>
                <a:cs typeface="Calibri" pitchFamily="34" charset="0"/>
              </a:rPr>
              <a:t>200+ </a:t>
            </a:r>
            <a:r>
              <a:rPr lang="en-US" kern="0" dirty="0">
                <a:solidFill>
                  <a:srgbClr val="002060"/>
                </a:solidFill>
                <a:latin typeface="+mn-lt"/>
                <a:cs typeface="Calibri" pitchFamily="34" charset="0"/>
              </a:rPr>
              <a:t>million TV </a:t>
            </a:r>
            <a:r>
              <a:rPr lang="en-US" kern="0" dirty="0" smtClean="0">
                <a:solidFill>
                  <a:srgbClr val="002060"/>
                </a:solidFill>
                <a:latin typeface="+mn-lt"/>
                <a:cs typeface="Calibri" pitchFamily="34" charset="0"/>
              </a:rPr>
              <a:t>HH</a:t>
            </a: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240416" y="862790"/>
            <a:ext cx="2816673" cy="16640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ctr">
              <a:spcBef>
                <a:spcPts val="0"/>
              </a:spcBef>
              <a:buClr>
                <a:schemeClr val="accent1"/>
              </a:buClr>
              <a:buSzPct val="150000"/>
              <a:buFont typeface="Futura Md BT"/>
              <a:buNone/>
              <a:defRPr/>
            </a:pPr>
            <a:r>
              <a:rPr lang="en-US" kern="0" dirty="0" smtClean="0">
                <a:solidFill>
                  <a:srgbClr val="002060"/>
                </a:solidFill>
                <a:latin typeface="+mn-lt"/>
                <a:cs typeface="Calibri" pitchFamily="34" charset="0"/>
              </a:rPr>
              <a:t>85 </a:t>
            </a:r>
            <a:r>
              <a:rPr lang="en-US" kern="0" dirty="0">
                <a:solidFill>
                  <a:srgbClr val="002060"/>
                </a:solidFill>
                <a:latin typeface="+mn-lt"/>
                <a:cs typeface="Calibri" pitchFamily="34" charset="0"/>
              </a:rPr>
              <a:t>active </a:t>
            </a:r>
            <a:r>
              <a:rPr lang="en-US" kern="0" dirty="0" smtClean="0">
                <a:solidFill>
                  <a:srgbClr val="002060"/>
                </a:solidFill>
                <a:latin typeface="+mn-lt"/>
                <a:cs typeface="Calibri" pitchFamily="34" charset="0"/>
              </a:rPr>
              <a:t>members </a:t>
            </a:r>
          </a:p>
          <a:p>
            <a:pPr marL="342900" indent="-342900" algn="ctr">
              <a:spcBef>
                <a:spcPts val="0"/>
              </a:spcBef>
              <a:buClr>
                <a:schemeClr val="accent1"/>
              </a:buClr>
              <a:buSzPct val="150000"/>
              <a:buFont typeface="Futura Md BT"/>
              <a:buNone/>
              <a:defRPr/>
            </a:pPr>
            <a:r>
              <a:rPr lang="en-US" kern="0" dirty="0" smtClean="0">
                <a:solidFill>
                  <a:srgbClr val="002060"/>
                </a:solidFill>
                <a:latin typeface="+mn-lt"/>
                <a:cs typeface="Calibri" pitchFamily="34" charset="0"/>
              </a:rPr>
              <a:t> 	in 56 countries and</a:t>
            </a:r>
          </a:p>
          <a:p>
            <a:pPr marL="342900" indent="-342900" algn="ctr">
              <a:spcBef>
                <a:spcPts val="0"/>
              </a:spcBef>
              <a:buSzPct val="150000"/>
              <a:defRPr/>
            </a:pPr>
            <a:r>
              <a:rPr lang="en-US" kern="0" dirty="0" smtClean="0">
                <a:solidFill>
                  <a:srgbClr val="002060"/>
                </a:solidFill>
                <a:latin typeface="+mn-lt"/>
                <a:cs typeface="Calibri" pitchFamily="34" charset="0"/>
              </a:rPr>
              <a:t>35+ </a:t>
            </a:r>
            <a:r>
              <a:rPr lang="en-US" kern="0" dirty="0">
                <a:solidFill>
                  <a:srgbClr val="002060"/>
                </a:solidFill>
                <a:latin typeface="+mn-lt"/>
                <a:cs typeface="Calibri" pitchFamily="34" charset="0"/>
              </a:rPr>
              <a:t>associate </a:t>
            </a:r>
            <a:r>
              <a:rPr lang="en-US" kern="0" dirty="0" smtClean="0">
                <a:solidFill>
                  <a:srgbClr val="002060"/>
                </a:solidFill>
                <a:latin typeface="+mn-lt"/>
                <a:cs typeface="Calibri" pitchFamily="34" charset="0"/>
              </a:rPr>
              <a:t>members around </a:t>
            </a:r>
            <a:r>
              <a:rPr lang="en-US" kern="0" dirty="0">
                <a:solidFill>
                  <a:srgbClr val="002060"/>
                </a:solidFill>
                <a:latin typeface="+mn-lt"/>
                <a:cs typeface="Calibri" pitchFamily="34" charset="0"/>
              </a:rPr>
              <a:t>the </a:t>
            </a:r>
            <a:r>
              <a:rPr lang="en-US" kern="0" dirty="0" smtClean="0">
                <a:solidFill>
                  <a:srgbClr val="002060"/>
                </a:solidFill>
                <a:latin typeface="+mn-lt"/>
                <a:cs typeface="Calibri" pitchFamily="34" charset="0"/>
              </a:rPr>
              <a:t>world</a:t>
            </a:r>
            <a:endParaRPr lang="fr-CH" kern="0" dirty="0">
              <a:solidFill>
                <a:srgbClr val="002060"/>
              </a:solidFill>
              <a:latin typeface="+mn-lt"/>
              <a:cs typeface="Calibri" pitchFamily="34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nl-NL" smtClean="0"/>
              <a:t>RMLL 2013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9"/>
          <p:cNvSpPr>
            <a:spLocks noGrp="1" noChangeArrowheads="1"/>
          </p:cNvSpPr>
          <p:nvPr>
            <p:ph type="title"/>
          </p:nvPr>
        </p:nvSpPr>
        <p:spPr>
          <a:xfrm>
            <a:off x="1458913" y="723306"/>
            <a:ext cx="6350000" cy="954087"/>
          </a:xfrm>
        </p:spPr>
        <p:txBody>
          <a:bodyPr/>
          <a:lstStyle/>
          <a:p>
            <a:pPr>
              <a:defRPr/>
            </a:pPr>
            <a:r>
              <a:rPr lang="fr-CH" sz="2000" dirty="0" err="1" smtClean="0"/>
              <a:t>Potential</a:t>
            </a:r>
            <a:r>
              <a:rPr lang="fr-CH" sz="2000" dirty="0" smtClean="0"/>
              <a:t> </a:t>
            </a:r>
            <a:r>
              <a:rPr lang="fr-CH" sz="2000" dirty="0" err="1" smtClean="0"/>
              <a:t>mediaflows</a:t>
            </a:r>
            <a:endParaRPr lang="nl-BE" sz="2000" b="1" dirty="0" smtClean="0"/>
          </a:p>
        </p:txBody>
      </p:sp>
      <p:sp>
        <p:nvSpPr>
          <p:cNvPr id="29698" name="Slide Number Placeholder 2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8467607C-28DA-4976-8965-A2404D1F4FFE}" type="slidenum">
              <a:rPr lang="nl-NL" smtClean="0"/>
              <a:pPr/>
              <a:t>30</a:t>
            </a:fld>
            <a:endParaRPr lang="nl-NL" smtClean="0"/>
          </a:p>
        </p:txBody>
      </p:sp>
      <p:sp>
        <p:nvSpPr>
          <p:cNvPr id="31" name="Left-Right Arrow 30"/>
          <p:cNvSpPr/>
          <p:nvPr/>
        </p:nvSpPr>
        <p:spPr>
          <a:xfrm>
            <a:off x="569913" y="3251200"/>
            <a:ext cx="1290637" cy="227013"/>
          </a:xfrm>
          <a:prstGeom prst="leftRightArrow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fr-CH" sz="800" dirty="0">
                <a:solidFill>
                  <a:schemeClr val="tx1"/>
                </a:solidFill>
              </a:rPr>
              <a:t>Real time </a:t>
            </a:r>
            <a:r>
              <a:rPr lang="fr-CH" sz="800" dirty="0" err="1">
                <a:solidFill>
                  <a:schemeClr val="tx1"/>
                </a:solidFill>
              </a:rPr>
              <a:t>metadata</a:t>
            </a:r>
            <a:endParaRPr lang="en-GB" sz="800" dirty="0">
              <a:solidFill>
                <a:schemeClr val="tx1"/>
              </a:solidFill>
            </a:endParaRPr>
          </a:p>
        </p:txBody>
      </p:sp>
      <p:sp>
        <p:nvSpPr>
          <p:cNvPr id="33" name="Right Arrow 32"/>
          <p:cNvSpPr/>
          <p:nvPr/>
        </p:nvSpPr>
        <p:spPr>
          <a:xfrm>
            <a:off x="569913" y="2124075"/>
            <a:ext cx="1290637" cy="219075"/>
          </a:xfrm>
          <a:prstGeom prst="rightArrow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fr-CH" sz="800" dirty="0" err="1">
                <a:solidFill>
                  <a:schemeClr val="tx1"/>
                </a:solidFill>
              </a:rPr>
              <a:t>SDI</a:t>
            </a:r>
            <a:r>
              <a:rPr lang="fr-CH" sz="800" dirty="0">
                <a:solidFill>
                  <a:schemeClr val="tx1"/>
                </a:solidFill>
              </a:rPr>
              <a:t> Live </a:t>
            </a:r>
            <a:r>
              <a:rPr lang="fr-CH" sz="800" dirty="0" err="1">
                <a:solidFill>
                  <a:schemeClr val="tx1"/>
                </a:solidFill>
              </a:rPr>
              <a:t>feed</a:t>
            </a:r>
            <a:endParaRPr lang="en-GB" dirty="0"/>
          </a:p>
        </p:txBody>
      </p:sp>
      <p:sp>
        <p:nvSpPr>
          <p:cNvPr id="36" name="Right Arrow 35"/>
          <p:cNvSpPr/>
          <p:nvPr/>
        </p:nvSpPr>
        <p:spPr>
          <a:xfrm>
            <a:off x="569913" y="2867025"/>
            <a:ext cx="1290637" cy="219075"/>
          </a:xfrm>
          <a:prstGeom prst="rightArrow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fr-CH" sz="800" dirty="0" err="1">
                <a:solidFill>
                  <a:schemeClr val="tx1"/>
                </a:solidFill>
              </a:rPr>
              <a:t>Video</a:t>
            </a:r>
            <a:r>
              <a:rPr lang="fr-CH" sz="800" dirty="0">
                <a:solidFill>
                  <a:schemeClr val="tx1"/>
                </a:solidFill>
              </a:rPr>
              <a:t> </a:t>
            </a:r>
            <a:r>
              <a:rPr lang="fr-CH" sz="800" dirty="0" err="1">
                <a:solidFill>
                  <a:schemeClr val="tx1"/>
                </a:solidFill>
              </a:rPr>
              <a:t>feeds</a:t>
            </a:r>
            <a:r>
              <a:rPr lang="fr-CH" sz="800" dirty="0">
                <a:solidFill>
                  <a:schemeClr val="tx1"/>
                </a:solidFill>
              </a:rPr>
              <a:t> over IP</a:t>
            </a:r>
            <a:endParaRPr lang="en-GB" dirty="0"/>
          </a:p>
        </p:txBody>
      </p:sp>
      <p:sp>
        <p:nvSpPr>
          <p:cNvPr id="37" name="Left-Right Arrow 36"/>
          <p:cNvSpPr/>
          <p:nvPr/>
        </p:nvSpPr>
        <p:spPr>
          <a:xfrm>
            <a:off x="569913" y="1349375"/>
            <a:ext cx="1290637" cy="227013"/>
          </a:xfrm>
          <a:prstGeom prst="leftRightArrow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fr-CH" sz="800" dirty="0">
                <a:solidFill>
                  <a:schemeClr val="tx1"/>
                </a:solidFill>
              </a:rPr>
              <a:t>Real time </a:t>
            </a:r>
            <a:r>
              <a:rPr lang="fr-CH" sz="800" dirty="0" err="1">
                <a:solidFill>
                  <a:schemeClr val="tx1"/>
                </a:solidFill>
              </a:rPr>
              <a:t>metadata</a:t>
            </a:r>
            <a:endParaRPr lang="en-GB" sz="800" dirty="0">
              <a:solidFill>
                <a:schemeClr val="tx1"/>
              </a:solidFill>
            </a:endParaRPr>
          </a:p>
        </p:txBody>
      </p:sp>
      <p:sp>
        <p:nvSpPr>
          <p:cNvPr id="38" name="Left-Right Arrow 37"/>
          <p:cNvSpPr/>
          <p:nvPr/>
        </p:nvSpPr>
        <p:spPr>
          <a:xfrm>
            <a:off x="569913" y="1725613"/>
            <a:ext cx="1290637" cy="227012"/>
          </a:xfrm>
          <a:prstGeom prst="leftRightArrow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fr-CH" sz="800" dirty="0">
                <a:solidFill>
                  <a:schemeClr val="tx1"/>
                </a:solidFill>
              </a:rPr>
              <a:t>Content over IP</a:t>
            </a:r>
            <a:endParaRPr lang="en-GB" sz="800" dirty="0">
              <a:solidFill>
                <a:schemeClr val="tx1"/>
              </a:solidFill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7426325" y="1127125"/>
            <a:ext cx="790575" cy="765175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fr-CH" sz="800" dirty="0">
                <a:solidFill>
                  <a:schemeClr val="tx1"/>
                </a:solidFill>
              </a:rPr>
              <a:t>Internet Exchange</a:t>
            </a:r>
            <a:endParaRPr lang="en-GB" sz="800" dirty="0">
              <a:solidFill>
                <a:schemeClr val="tx1"/>
              </a:solidFill>
            </a:endParaRPr>
          </a:p>
        </p:txBody>
      </p:sp>
      <p:sp>
        <p:nvSpPr>
          <p:cNvPr id="44" name="Rounded Rectangle 43"/>
          <p:cNvSpPr/>
          <p:nvPr/>
        </p:nvSpPr>
        <p:spPr>
          <a:xfrm>
            <a:off x="7332663" y="2940050"/>
            <a:ext cx="790575" cy="766763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fr-CH" sz="800" dirty="0" err="1">
                <a:solidFill>
                  <a:schemeClr val="tx1"/>
                </a:solidFill>
              </a:rPr>
              <a:t>CDN1</a:t>
            </a:r>
            <a:endParaRPr lang="en-GB" sz="800" dirty="0">
              <a:solidFill>
                <a:schemeClr val="tx1"/>
              </a:solidFill>
            </a:endParaRPr>
          </a:p>
        </p:txBody>
      </p:sp>
      <p:sp>
        <p:nvSpPr>
          <p:cNvPr id="45" name="Rounded Rectangle 44"/>
          <p:cNvSpPr/>
          <p:nvPr/>
        </p:nvSpPr>
        <p:spPr>
          <a:xfrm>
            <a:off x="6297613" y="2916238"/>
            <a:ext cx="790575" cy="766762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fr-CH" sz="800" dirty="0" err="1">
                <a:solidFill>
                  <a:schemeClr val="tx1"/>
                </a:solidFill>
              </a:rPr>
              <a:t>CDN2</a:t>
            </a:r>
            <a:endParaRPr lang="en-GB" sz="800" dirty="0">
              <a:solidFill>
                <a:schemeClr val="tx1"/>
              </a:solidFill>
            </a:endParaRPr>
          </a:p>
        </p:txBody>
      </p:sp>
      <p:sp>
        <p:nvSpPr>
          <p:cNvPr id="48" name="Rounded Rectangle 47"/>
          <p:cNvSpPr/>
          <p:nvPr/>
        </p:nvSpPr>
        <p:spPr>
          <a:xfrm>
            <a:off x="6380163" y="4394200"/>
            <a:ext cx="792162" cy="765175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fr-CH" sz="800" dirty="0" err="1">
                <a:solidFill>
                  <a:schemeClr val="tx1"/>
                </a:solidFill>
              </a:rPr>
              <a:t>ISP1</a:t>
            </a:r>
            <a:endParaRPr lang="en-GB" sz="800" dirty="0">
              <a:solidFill>
                <a:schemeClr val="tx1"/>
              </a:solidFill>
            </a:endParaRPr>
          </a:p>
        </p:txBody>
      </p:sp>
      <p:sp>
        <p:nvSpPr>
          <p:cNvPr id="52" name="Rounded Rectangle 51"/>
          <p:cNvSpPr/>
          <p:nvPr/>
        </p:nvSpPr>
        <p:spPr>
          <a:xfrm>
            <a:off x="3795713" y="4394200"/>
            <a:ext cx="790575" cy="765175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fr-CH" sz="800" dirty="0" err="1">
                <a:solidFill>
                  <a:schemeClr val="tx1"/>
                </a:solidFill>
              </a:rPr>
              <a:t>ISP2</a:t>
            </a:r>
            <a:endParaRPr lang="en-GB" sz="800" dirty="0">
              <a:solidFill>
                <a:schemeClr val="tx1"/>
              </a:solidFill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1525588" y="4394200"/>
            <a:ext cx="790575" cy="765175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fr-CH" sz="800" dirty="0" err="1">
                <a:solidFill>
                  <a:schemeClr val="tx1"/>
                </a:solidFill>
              </a:rPr>
              <a:t>ISP3</a:t>
            </a:r>
            <a:endParaRPr lang="fr-CH" sz="800" dirty="0">
              <a:solidFill>
                <a:schemeClr val="tx1"/>
              </a:solidFill>
            </a:endParaRPr>
          </a:p>
          <a:p>
            <a:pPr algn="ctr">
              <a:defRPr/>
            </a:pPr>
            <a:r>
              <a:rPr lang="fr-CH" sz="800" dirty="0">
                <a:solidFill>
                  <a:schemeClr val="tx1"/>
                </a:solidFill>
              </a:rPr>
              <a:t>(Mob ile network)</a:t>
            </a:r>
            <a:endParaRPr lang="en-GB" sz="800" dirty="0">
              <a:solidFill>
                <a:schemeClr val="tx1"/>
              </a:solidFill>
            </a:endParaRPr>
          </a:p>
        </p:txBody>
      </p:sp>
      <p:cxnSp>
        <p:nvCxnSpPr>
          <p:cNvPr id="30" name="Straight Arrow Connector 29"/>
          <p:cNvCxnSpPr>
            <a:endCxn id="40" idx="1"/>
          </p:cNvCxnSpPr>
          <p:nvPr/>
        </p:nvCxnSpPr>
        <p:spPr>
          <a:xfrm flipV="1">
            <a:off x="5576888" y="1509713"/>
            <a:ext cx="1849437" cy="61436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Elbow Connector 48"/>
          <p:cNvCxnSpPr>
            <a:stCxn id="40" idx="3"/>
            <a:endCxn id="48" idx="0"/>
          </p:cNvCxnSpPr>
          <p:nvPr/>
        </p:nvCxnSpPr>
        <p:spPr>
          <a:xfrm flipH="1">
            <a:off x="6775450" y="1509713"/>
            <a:ext cx="1441450" cy="2884487"/>
          </a:xfrm>
          <a:prstGeom prst="bentConnector4">
            <a:avLst>
              <a:gd name="adj1" fmla="val -15864"/>
              <a:gd name="adj2" fmla="val 89600"/>
            </a:avLst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51" name="Shape 50"/>
          <p:cNvCxnSpPr>
            <a:stCxn id="40" idx="3"/>
            <a:endCxn id="52" idx="0"/>
          </p:cNvCxnSpPr>
          <p:nvPr/>
        </p:nvCxnSpPr>
        <p:spPr>
          <a:xfrm flipH="1">
            <a:off x="4191000" y="1509713"/>
            <a:ext cx="4025900" cy="2884487"/>
          </a:xfrm>
          <a:prstGeom prst="bentConnector4">
            <a:avLst>
              <a:gd name="adj1" fmla="val -5679"/>
              <a:gd name="adj2" fmla="val 86885"/>
            </a:avLst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56" name="Shape 55"/>
          <p:cNvCxnSpPr>
            <a:stCxn id="40" idx="3"/>
            <a:endCxn id="28" idx="0"/>
          </p:cNvCxnSpPr>
          <p:nvPr/>
        </p:nvCxnSpPr>
        <p:spPr>
          <a:xfrm flipH="1">
            <a:off x="1920875" y="1509713"/>
            <a:ext cx="6296025" cy="2884487"/>
          </a:xfrm>
          <a:prstGeom prst="bentConnector4">
            <a:avLst>
              <a:gd name="adj1" fmla="val -3631"/>
              <a:gd name="adj2" fmla="val 83783"/>
            </a:avLst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66" name="Elbow Connector 65"/>
          <p:cNvCxnSpPr>
            <a:endCxn id="45" idx="0"/>
          </p:cNvCxnSpPr>
          <p:nvPr/>
        </p:nvCxnSpPr>
        <p:spPr>
          <a:xfrm>
            <a:off x="5576888" y="2124075"/>
            <a:ext cx="1116012" cy="792163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hape 70"/>
          <p:cNvCxnSpPr>
            <a:endCxn id="44" idx="0"/>
          </p:cNvCxnSpPr>
          <p:nvPr/>
        </p:nvCxnSpPr>
        <p:spPr>
          <a:xfrm>
            <a:off x="5576888" y="2124075"/>
            <a:ext cx="2151062" cy="815975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>
            <a:endCxn id="52" idx="3"/>
          </p:cNvCxnSpPr>
          <p:nvPr/>
        </p:nvCxnSpPr>
        <p:spPr>
          <a:xfrm flipH="1">
            <a:off x="4586288" y="3706813"/>
            <a:ext cx="1998662" cy="1069975"/>
          </a:xfrm>
          <a:prstGeom prst="straightConnector1">
            <a:avLst/>
          </a:prstGeom>
          <a:ln>
            <a:solidFill>
              <a:schemeClr val="tx2">
                <a:lumMod val="75000"/>
              </a:schemeClr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>
            <a:stCxn id="44" idx="2"/>
          </p:cNvCxnSpPr>
          <p:nvPr/>
        </p:nvCxnSpPr>
        <p:spPr>
          <a:xfrm flipH="1">
            <a:off x="4586288" y="3706813"/>
            <a:ext cx="3141662" cy="1069975"/>
          </a:xfrm>
          <a:prstGeom prst="straightConnector1">
            <a:avLst/>
          </a:prstGeom>
          <a:ln>
            <a:solidFill>
              <a:schemeClr val="tx2">
                <a:lumMod val="75000"/>
              </a:schemeClr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/>
          <p:cNvCxnSpPr>
            <a:stCxn id="44" idx="2"/>
            <a:endCxn id="48" idx="3"/>
          </p:cNvCxnSpPr>
          <p:nvPr/>
        </p:nvCxnSpPr>
        <p:spPr>
          <a:xfrm flipH="1">
            <a:off x="7172325" y="3706813"/>
            <a:ext cx="555625" cy="1069975"/>
          </a:xfrm>
          <a:prstGeom prst="straightConnector1">
            <a:avLst/>
          </a:prstGeom>
          <a:ln>
            <a:solidFill>
              <a:schemeClr val="tx2">
                <a:lumMod val="75000"/>
              </a:schemeClr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>
            <a:stCxn id="45" idx="2"/>
            <a:endCxn id="28" idx="3"/>
          </p:cNvCxnSpPr>
          <p:nvPr/>
        </p:nvCxnSpPr>
        <p:spPr>
          <a:xfrm flipH="1">
            <a:off x="2316163" y="3683000"/>
            <a:ext cx="4376737" cy="1093788"/>
          </a:xfrm>
          <a:prstGeom prst="straightConnector1">
            <a:avLst/>
          </a:prstGeom>
          <a:ln>
            <a:solidFill>
              <a:schemeClr val="tx2">
                <a:lumMod val="75000"/>
              </a:schemeClr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9" name="Isosceles Triangle 108"/>
          <p:cNvSpPr/>
          <p:nvPr/>
        </p:nvSpPr>
        <p:spPr>
          <a:xfrm>
            <a:off x="587375" y="6324600"/>
            <a:ext cx="176213" cy="342900"/>
          </a:xfrm>
          <a:prstGeom prst="triangle">
            <a:avLst/>
          </a:prstGeom>
          <a:solidFill>
            <a:schemeClr val="accent6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fr-CH" sz="1000" dirty="0"/>
              <a:t>D</a:t>
            </a:r>
            <a:endParaRPr lang="en-GB" sz="1000" dirty="0"/>
          </a:p>
        </p:txBody>
      </p:sp>
      <p:sp>
        <p:nvSpPr>
          <p:cNvPr id="110" name="Isosceles Triangle 109"/>
          <p:cNvSpPr/>
          <p:nvPr/>
        </p:nvSpPr>
        <p:spPr>
          <a:xfrm>
            <a:off x="806450" y="6316663"/>
            <a:ext cx="176213" cy="342900"/>
          </a:xfrm>
          <a:prstGeom prst="triangle">
            <a:avLst/>
          </a:prstGeom>
          <a:solidFill>
            <a:schemeClr val="accent6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fr-CH" sz="1000" dirty="0"/>
              <a:t>D</a:t>
            </a:r>
            <a:endParaRPr lang="en-GB" sz="1000" dirty="0"/>
          </a:p>
        </p:txBody>
      </p:sp>
      <p:sp>
        <p:nvSpPr>
          <p:cNvPr id="111" name="Isosceles Triangle 110"/>
          <p:cNvSpPr/>
          <p:nvPr/>
        </p:nvSpPr>
        <p:spPr>
          <a:xfrm>
            <a:off x="1016000" y="6326188"/>
            <a:ext cx="176213" cy="342900"/>
          </a:xfrm>
          <a:prstGeom prst="triangle">
            <a:avLst/>
          </a:prstGeom>
          <a:solidFill>
            <a:schemeClr val="accent6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fr-CH" sz="1000" dirty="0"/>
              <a:t>D</a:t>
            </a:r>
            <a:endParaRPr lang="en-GB" sz="1000" dirty="0"/>
          </a:p>
        </p:txBody>
      </p:sp>
      <p:cxnSp>
        <p:nvCxnSpPr>
          <p:cNvPr id="113" name="Straight Arrow Connector 112"/>
          <p:cNvCxnSpPr>
            <a:stCxn id="109" idx="0"/>
            <a:endCxn id="28" idx="2"/>
          </p:cNvCxnSpPr>
          <p:nvPr/>
        </p:nvCxnSpPr>
        <p:spPr>
          <a:xfrm flipV="1">
            <a:off x="674688" y="5159375"/>
            <a:ext cx="1246187" cy="1165225"/>
          </a:xfrm>
          <a:prstGeom prst="straightConnector1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>
            <a:stCxn id="110" idx="0"/>
            <a:endCxn id="28" idx="2"/>
          </p:cNvCxnSpPr>
          <p:nvPr/>
        </p:nvCxnSpPr>
        <p:spPr>
          <a:xfrm flipV="1">
            <a:off x="895350" y="5159375"/>
            <a:ext cx="1025525" cy="1157288"/>
          </a:xfrm>
          <a:prstGeom prst="straightConnector1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/>
          <p:cNvCxnSpPr>
            <a:stCxn id="111" idx="0"/>
            <a:endCxn id="28" idx="2"/>
          </p:cNvCxnSpPr>
          <p:nvPr/>
        </p:nvCxnSpPr>
        <p:spPr>
          <a:xfrm flipV="1">
            <a:off x="1104900" y="5159375"/>
            <a:ext cx="815975" cy="1166813"/>
          </a:xfrm>
          <a:prstGeom prst="straightConnector1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3" name="Isosceles Triangle 122"/>
          <p:cNvSpPr/>
          <p:nvPr/>
        </p:nvSpPr>
        <p:spPr>
          <a:xfrm>
            <a:off x="1376363" y="6324600"/>
            <a:ext cx="176212" cy="342900"/>
          </a:xfrm>
          <a:prstGeom prst="triangle">
            <a:avLst/>
          </a:prstGeom>
          <a:solidFill>
            <a:schemeClr val="accent6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fr-CH" sz="1000" dirty="0"/>
              <a:t>D</a:t>
            </a:r>
            <a:endParaRPr lang="en-GB" sz="1000" dirty="0"/>
          </a:p>
        </p:txBody>
      </p:sp>
      <p:sp>
        <p:nvSpPr>
          <p:cNvPr id="124" name="Isosceles Triangle 123"/>
          <p:cNvSpPr/>
          <p:nvPr/>
        </p:nvSpPr>
        <p:spPr>
          <a:xfrm>
            <a:off x="1595438" y="6316663"/>
            <a:ext cx="176212" cy="342900"/>
          </a:xfrm>
          <a:prstGeom prst="triangle">
            <a:avLst/>
          </a:prstGeom>
          <a:solidFill>
            <a:schemeClr val="accent6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fr-CH" sz="1000" dirty="0"/>
              <a:t>D</a:t>
            </a:r>
            <a:endParaRPr lang="en-GB" sz="1000" dirty="0"/>
          </a:p>
        </p:txBody>
      </p:sp>
      <p:sp>
        <p:nvSpPr>
          <p:cNvPr id="125" name="Isosceles Triangle 124"/>
          <p:cNvSpPr/>
          <p:nvPr/>
        </p:nvSpPr>
        <p:spPr>
          <a:xfrm>
            <a:off x="1804988" y="6326188"/>
            <a:ext cx="176212" cy="342900"/>
          </a:xfrm>
          <a:prstGeom prst="triangle">
            <a:avLst/>
          </a:prstGeom>
          <a:solidFill>
            <a:schemeClr val="accent6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fr-CH" sz="1000" dirty="0"/>
              <a:t>D</a:t>
            </a:r>
            <a:endParaRPr lang="en-GB" sz="1000" dirty="0"/>
          </a:p>
        </p:txBody>
      </p:sp>
      <p:cxnSp>
        <p:nvCxnSpPr>
          <p:cNvPr id="126" name="Straight Arrow Connector 125"/>
          <p:cNvCxnSpPr>
            <a:stCxn id="123" idx="0"/>
            <a:endCxn id="28" idx="2"/>
          </p:cNvCxnSpPr>
          <p:nvPr/>
        </p:nvCxnSpPr>
        <p:spPr>
          <a:xfrm flipV="1">
            <a:off x="1463675" y="5159375"/>
            <a:ext cx="457200" cy="1165225"/>
          </a:xfrm>
          <a:prstGeom prst="straightConnector1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/>
          <p:cNvCxnSpPr>
            <a:stCxn id="124" idx="0"/>
            <a:endCxn id="28" idx="2"/>
          </p:cNvCxnSpPr>
          <p:nvPr/>
        </p:nvCxnSpPr>
        <p:spPr>
          <a:xfrm flipV="1">
            <a:off x="1682750" y="5159375"/>
            <a:ext cx="238125" cy="1157288"/>
          </a:xfrm>
          <a:prstGeom prst="straightConnector1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/>
          <p:cNvCxnSpPr>
            <a:stCxn id="125" idx="0"/>
            <a:endCxn id="28" idx="2"/>
          </p:cNvCxnSpPr>
          <p:nvPr/>
        </p:nvCxnSpPr>
        <p:spPr>
          <a:xfrm flipV="1">
            <a:off x="1893888" y="5159375"/>
            <a:ext cx="26987" cy="1166813"/>
          </a:xfrm>
          <a:prstGeom prst="straightConnector1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0" name="Isosceles Triangle 129"/>
          <p:cNvSpPr/>
          <p:nvPr/>
        </p:nvSpPr>
        <p:spPr>
          <a:xfrm>
            <a:off x="2208213" y="6315075"/>
            <a:ext cx="176212" cy="342900"/>
          </a:xfrm>
          <a:prstGeom prst="triangle">
            <a:avLst/>
          </a:prstGeom>
          <a:solidFill>
            <a:schemeClr val="accent6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fr-CH" sz="1000" dirty="0"/>
              <a:t>D</a:t>
            </a:r>
            <a:endParaRPr lang="en-GB" sz="1000" dirty="0"/>
          </a:p>
        </p:txBody>
      </p:sp>
      <p:sp>
        <p:nvSpPr>
          <p:cNvPr id="131" name="Isosceles Triangle 130"/>
          <p:cNvSpPr/>
          <p:nvPr/>
        </p:nvSpPr>
        <p:spPr>
          <a:xfrm>
            <a:off x="2427288" y="6307138"/>
            <a:ext cx="176212" cy="342900"/>
          </a:xfrm>
          <a:prstGeom prst="triangle">
            <a:avLst/>
          </a:prstGeom>
          <a:solidFill>
            <a:schemeClr val="accent6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fr-CH" sz="1000" dirty="0"/>
              <a:t>D</a:t>
            </a:r>
            <a:endParaRPr lang="en-GB" sz="1000" dirty="0"/>
          </a:p>
        </p:txBody>
      </p:sp>
      <p:sp>
        <p:nvSpPr>
          <p:cNvPr id="132" name="Isosceles Triangle 131"/>
          <p:cNvSpPr/>
          <p:nvPr/>
        </p:nvSpPr>
        <p:spPr>
          <a:xfrm>
            <a:off x="2636838" y="6316663"/>
            <a:ext cx="176212" cy="342900"/>
          </a:xfrm>
          <a:prstGeom prst="triangle">
            <a:avLst/>
          </a:prstGeom>
          <a:solidFill>
            <a:schemeClr val="accent6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fr-CH" sz="1000" dirty="0"/>
              <a:t>D</a:t>
            </a:r>
            <a:endParaRPr lang="en-GB" sz="1000" dirty="0"/>
          </a:p>
        </p:txBody>
      </p:sp>
      <p:cxnSp>
        <p:nvCxnSpPr>
          <p:cNvPr id="133" name="Straight Arrow Connector 132"/>
          <p:cNvCxnSpPr>
            <a:stCxn id="130" idx="0"/>
            <a:endCxn id="28" idx="2"/>
          </p:cNvCxnSpPr>
          <p:nvPr/>
        </p:nvCxnSpPr>
        <p:spPr>
          <a:xfrm flipH="1" flipV="1">
            <a:off x="1920875" y="5159375"/>
            <a:ext cx="374650" cy="1155700"/>
          </a:xfrm>
          <a:prstGeom prst="straightConnector1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133"/>
          <p:cNvCxnSpPr>
            <a:stCxn id="131" idx="0"/>
            <a:endCxn id="28" idx="2"/>
          </p:cNvCxnSpPr>
          <p:nvPr/>
        </p:nvCxnSpPr>
        <p:spPr>
          <a:xfrm flipH="1" flipV="1">
            <a:off x="1920875" y="5159375"/>
            <a:ext cx="595313" cy="1147763"/>
          </a:xfrm>
          <a:prstGeom prst="straightConnector1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/>
          <p:cNvCxnSpPr>
            <a:stCxn id="132" idx="0"/>
            <a:endCxn id="28" idx="2"/>
          </p:cNvCxnSpPr>
          <p:nvPr/>
        </p:nvCxnSpPr>
        <p:spPr>
          <a:xfrm flipH="1" flipV="1">
            <a:off x="1920875" y="5159375"/>
            <a:ext cx="804863" cy="1157288"/>
          </a:xfrm>
          <a:prstGeom prst="straightConnector1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6" name="Oval 135"/>
          <p:cNvSpPr/>
          <p:nvPr/>
        </p:nvSpPr>
        <p:spPr>
          <a:xfrm>
            <a:off x="3140075" y="5559425"/>
            <a:ext cx="569913" cy="301625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fr-CH" sz="800" dirty="0">
                <a:solidFill>
                  <a:sysClr val="windowText" lastClr="000000"/>
                </a:solidFill>
              </a:rPr>
              <a:t>EU</a:t>
            </a:r>
            <a:endParaRPr lang="en-GB" sz="800" dirty="0">
              <a:solidFill>
                <a:sysClr val="windowText" lastClr="000000"/>
              </a:solidFill>
            </a:endParaRPr>
          </a:p>
        </p:txBody>
      </p:sp>
      <p:sp>
        <p:nvSpPr>
          <p:cNvPr id="137" name="Isosceles Triangle 136"/>
          <p:cNvSpPr/>
          <p:nvPr/>
        </p:nvSpPr>
        <p:spPr>
          <a:xfrm>
            <a:off x="3114675" y="6235700"/>
            <a:ext cx="176213" cy="342900"/>
          </a:xfrm>
          <a:prstGeom prst="triangle">
            <a:avLst/>
          </a:prstGeom>
          <a:solidFill>
            <a:schemeClr val="accent6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fr-CH" sz="1000" dirty="0"/>
              <a:t>D</a:t>
            </a:r>
            <a:endParaRPr lang="en-GB" sz="1000" dirty="0"/>
          </a:p>
        </p:txBody>
      </p:sp>
      <p:sp>
        <p:nvSpPr>
          <p:cNvPr id="138" name="Isosceles Triangle 137"/>
          <p:cNvSpPr/>
          <p:nvPr/>
        </p:nvSpPr>
        <p:spPr>
          <a:xfrm>
            <a:off x="3333750" y="6227763"/>
            <a:ext cx="176213" cy="342900"/>
          </a:xfrm>
          <a:prstGeom prst="triangle">
            <a:avLst/>
          </a:prstGeom>
          <a:solidFill>
            <a:schemeClr val="accent6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fr-CH" sz="1000" dirty="0"/>
              <a:t>D</a:t>
            </a:r>
            <a:endParaRPr lang="en-GB" sz="1000" dirty="0"/>
          </a:p>
        </p:txBody>
      </p:sp>
      <p:sp>
        <p:nvSpPr>
          <p:cNvPr id="139" name="Isosceles Triangle 138"/>
          <p:cNvSpPr/>
          <p:nvPr/>
        </p:nvSpPr>
        <p:spPr>
          <a:xfrm>
            <a:off x="3543300" y="6237288"/>
            <a:ext cx="176213" cy="342900"/>
          </a:xfrm>
          <a:prstGeom prst="triangle">
            <a:avLst/>
          </a:prstGeom>
          <a:solidFill>
            <a:schemeClr val="accent6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fr-CH" sz="1000" dirty="0"/>
              <a:t>D</a:t>
            </a:r>
            <a:endParaRPr lang="en-GB" sz="1000" dirty="0"/>
          </a:p>
        </p:txBody>
      </p:sp>
      <p:cxnSp>
        <p:nvCxnSpPr>
          <p:cNvPr id="140" name="Straight Arrow Connector 139"/>
          <p:cNvCxnSpPr>
            <a:stCxn id="137" idx="0"/>
            <a:endCxn id="136" idx="4"/>
          </p:cNvCxnSpPr>
          <p:nvPr/>
        </p:nvCxnSpPr>
        <p:spPr>
          <a:xfrm flipV="1">
            <a:off x="3203575" y="5861050"/>
            <a:ext cx="222250" cy="374650"/>
          </a:xfrm>
          <a:prstGeom prst="straightConnector1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/>
          <p:cNvCxnSpPr>
            <a:stCxn id="138" idx="0"/>
            <a:endCxn id="136" idx="4"/>
          </p:cNvCxnSpPr>
          <p:nvPr/>
        </p:nvCxnSpPr>
        <p:spPr>
          <a:xfrm flipV="1">
            <a:off x="3422650" y="5861050"/>
            <a:ext cx="3175" cy="366713"/>
          </a:xfrm>
          <a:prstGeom prst="straightConnector1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/>
          <p:cNvCxnSpPr>
            <a:stCxn id="139" idx="0"/>
            <a:endCxn id="136" idx="4"/>
          </p:cNvCxnSpPr>
          <p:nvPr/>
        </p:nvCxnSpPr>
        <p:spPr>
          <a:xfrm flipH="1" flipV="1">
            <a:off x="3425825" y="5861050"/>
            <a:ext cx="206375" cy="376238"/>
          </a:xfrm>
          <a:prstGeom prst="straightConnector1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3" name="Oval 142"/>
          <p:cNvSpPr/>
          <p:nvPr/>
        </p:nvSpPr>
        <p:spPr>
          <a:xfrm>
            <a:off x="3929063" y="5559425"/>
            <a:ext cx="569912" cy="301625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fr-CH" sz="800" dirty="0">
                <a:solidFill>
                  <a:sysClr val="windowText" lastClr="000000"/>
                </a:solidFill>
              </a:rPr>
              <a:t>EU</a:t>
            </a:r>
            <a:endParaRPr lang="en-GB" sz="800" dirty="0">
              <a:solidFill>
                <a:sysClr val="windowText" lastClr="000000"/>
              </a:solidFill>
            </a:endParaRPr>
          </a:p>
        </p:txBody>
      </p:sp>
      <p:sp>
        <p:nvSpPr>
          <p:cNvPr id="144" name="Isosceles Triangle 143"/>
          <p:cNvSpPr/>
          <p:nvPr/>
        </p:nvSpPr>
        <p:spPr>
          <a:xfrm>
            <a:off x="3903663" y="6235700"/>
            <a:ext cx="176212" cy="342900"/>
          </a:xfrm>
          <a:prstGeom prst="triangle">
            <a:avLst/>
          </a:prstGeom>
          <a:solidFill>
            <a:schemeClr val="accent6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fr-CH" sz="1000" dirty="0"/>
              <a:t>D</a:t>
            </a:r>
            <a:endParaRPr lang="en-GB" sz="1000" dirty="0"/>
          </a:p>
        </p:txBody>
      </p:sp>
      <p:sp>
        <p:nvSpPr>
          <p:cNvPr id="145" name="Isosceles Triangle 144"/>
          <p:cNvSpPr/>
          <p:nvPr/>
        </p:nvSpPr>
        <p:spPr>
          <a:xfrm>
            <a:off x="4122738" y="6227763"/>
            <a:ext cx="176212" cy="342900"/>
          </a:xfrm>
          <a:prstGeom prst="triangle">
            <a:avLst/>
          </a:prstGeom>
          <a:solidFill>
            <a:schemeClr val="accent6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fr-CH" sz="1000" dirty="0"/>
              <a:t>D</a:t>
            </a:r>
            <a:endParaRPr lang="en-GB" sz="1000" dirty="0"/>
          </a:p>
        </p:txBody>
      </p:sp>
      <p:sp>
        <p:nvSpPr>
          <p:cNvPr id="146" name="Isosceles Triangle 145"/>
          <p:cNvSpPr/>
          <p:nvPr/>
        </p:nvSpPr>
        <p:spPr>
          <a:xfrm>
            <a:off x="4332288" y="6237288"/>
            <a:ext cx="176212" cy="342900"/>
          </a:xfrm>
          <a:prstGeom prst="triangle">
            <a:avLst/>
          </a:prstGeom>
          <a:solidFill>
            <a:schemeClr val="accent6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fr-CH" sz="1000" dirty="0"/>
              <a:t>D</a:t>
            </a:r>
            <a:endParaRPr lang="en-GB" sz="1000" dirty="0"/>
          </a:p>
        </p:txBody>
      </p:sp>
      <p:cxnSp>
        <p:nvCxnSpPr>
          <p:cNvPr id="147" name="Straight Arrow Connector 146"/>
          <p:cNvCxnSpPr>
            <a:stCxn id="144" idx="0"/>
            <a:endCxn id="143" idx="4"/>
          </p:cNvCxnSpPr>
          <p:nvPr/>
        </p:nvCxnSpPr>
        <p:spPr>
          <a:xfrm flipV="1">
            <a:off x="3990975" y="5861050"/>
            <a:ext cx="222250" cy="374650"/>
          </a:xfrm>
          <a:prstGeom prst="straightConnector1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/>
          <p:cNvCxnSpPr>
            <a:stCxn id="145" idx="0"/>
            <a:endCxn id="143" idx="4"/>
          </p:cNvCxnSpPr>
          <p:nvPr/>
        </p:nvCxnSpPr>
        <p:spPr>
          <a:xfrm flipV="1">
            <a:off x="4211638" y="5861050"/>
            <a:ext cx="1587" cy="366713"/>
          </a:xfrm>
          <a:prstGeom prst="straightConnector1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/>
          <p:cNvCxnSpPr>
            <a:stCxn id="146" idx="0"/>
            <a:endCxn id="143" idx="4"/>
          </p:cNvCxnSpPr>
          <p:nvPr/>
        </p:nvCxnSpPr>
        <p:spPr>
          <a:xfrm flipH="1" flipV="1">
            <a:off x="4213225" y="5861050"/>
            <a:ext cx="207963" cy="376238"/>
          </a:xfrm>
          <a:prstGeom prst="straightConnector1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0" name="Oval 149"/>
          <p:cNvSpPr/>
          <p:nvPr/>
        </p:nvSpPr>
        <p:spPr>
          <a:xfrm>
            <a:off x="4760913" y="5549900"/>
            <a:ext cx="569912" cy="301625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fr-CH" sz="800" dirty="0">
                <a:solidFill>
                  <a:sysClr val="windowText" lastClr="000000"/>
                </a:solidFill>
              </a:rPr>
              <a:t>EU</a:t>
            </a:r>
            <a:endParaRPr lang="en-GB" sz="800" dirty="0">
              <a:solidFill>
                <a:sysClr val="windowText" lastClr="000000"/>
              </a:solidFill>
            </a:endParaRPr>
          </a:p>
        </p:txBody>
      </p:sp>
      <p:sp>
        <p:nvSpPr>
          <p:cNvPr id="151" name="Isosceles Triangle 150"/>
          <p:cNvSpPr/>
          <p:nvPr/>
        </p:nvSpPr>
        <p:spPr>
          <a:xfrm>
            <a:off x="4735513" y="6226175"/>
            <a:ext cx="176212" cy="342900"/>
          </a:xfrm>
          <a:prstGeom prst="triangle">
            <a:avLst/>
          </a:prstGeom>
          <a:solidFill>
            <a:schemeClr val="accent6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fr-CH" sz="1000" dirty="0"/>
              <a:t>D</a:t>
            </a:r>
            <a:endParaRPr lang="en-GB" sz="1000" dirty="0"/>
          </a:p>
        </p:txBody>
      </p:sp>
      <p:sp>
        <p:nvSpPr>
          <p:cNvPr id="152" name="Isosceles Triangle 151"/>
          <p:cNvSpPr/>
          <p:nvPr/>
        </p:nvSpPr>
        <p:spPr>
          <a:xfrm>
            <a:off x="4954588" y="6218238"/>
            <a:ext cx="176212" cy="342900"/>
          </a:xfrm>
          <a:prstGeom prst="triangle">
            <a:avLst/>
          </a:prstGeom>
          <a:solidFill>
            <a:schemeClr val="accent6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fr-CH" sz="1000" dirty="0"/>
              <a:t>D</a:t>
            </a:r>
            <a:endParaRPr lang="en-GB" sz="1000" dirty="0"/>
          </a:p>
        </p:txBody>
      </p:sp>
      <p:sp>
        <p:nvSpPr>
          <p:cNvPr id="153" name="Isosceles Triangle 152"/>
          <p:cNvSpPr/>
          <p:nvPr/>
        </p:nvSpPr>
        <p:spPr>
          <a:xfrm>
            <a:off x="5165725" y="6227763"/>
            <a:ext cx="176213" cy="342900"/>
          </a:xfrm>
          <a:prstGeom prst="triangle">
            <a:avLst/>
          </a:prstGeom>
          <a:solidFill>
            <a:schemeClr val="accent6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fr-CH" sz="1000" dirty="0"/>
              <a:t>D</a:t>
            </a:r>
            <a:endParaRPr lang="en-GB" sz="1000" dirty="0"/>
          </a:p>
        </p:txBody>
      </p:sp>
      <p:cxnSp>
        <p:nvCxnSpPr>
          <p:cNvPr id="154" name="Straight Arrow Connector 153"/>
          <p:cNvCxnSpPr>
            <a:stCxn id="151" idx="0"/>
            <a:endCxn id="150" idx="4"/>
          </p:cNvCxnSpPr>
          <p:nvPr/>
        </p:nvCxnSpPr>
        <p:spPr>
          <a:xfrm flipV="1">
            <a:off x="4824413" y="5851525"/>
            <a:ext cx="222250" cy="374650"/>
          </a:xfrm>
          <a:prstGeom prst="straightConnector1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/>
          <p:cNvCxnSpPr>
            <a:stCxn id="152" idx="0"/>
            <a:endCxn id="150" idx="4"/>
          </p:cNvCxnSpPr>
          <p:nvPr/>
        </p:nvCxnSpPr>
        <p:spPr>
          <a:xfrm flipV="1">
            <a:off x="5043488" y="5851525"/>
            <a:ext cx="3175" cy="366713"/>
          </a:xfrm>
          <a:prstGeom prst="straightConnector1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Arrow Connector 155"/>
          <p:cNvCxnSpPr>
            <a:stCxn id="153" idx="0"/>
            <a:endCxn id="150" idx="4"/>
          </p:cNvCxnSpPr>
          <p:nvPr/>
        </p:nvCxnSpPr>
        <p:spPr>
          <a:xfrm flipH="1" flipV="1">
            <a:off x="5046663" y="5851525"/>
            <a:ext cx="206375" cy="376238"/>
          </a:xfrm>
          <a:prstGeom prst="straightConnector1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7" name="Oval 156"/>
          <p:cNvSpPr/>
          <p:nvPr/>
        </p:nvSpPr>
        <p:spPr>
          <a:xfrm>
            <a:off x="5729288" y="5568950"/>
            <a:ext cx="569912" cy="301625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fr-CH" sz="800" dirty="0">
                <a:solidFill>
                  <a:sysClr val="windowText" lastClr="000000"/>
                </a:solidFill>
              </a:rPr>
              <a:t>EU</a:t>
            </a:r>
            <a:endParaRPr lang="en-GB" sz="800" dirty="0">
              <a:solidFill>
                <a:sysClr val="windowText" lastClr="000000"/>
              </a:solidFill>
            </a:endParaRPr>
          </a:p>
        </p:txBody>
      </p:sp>
      <p:sp>
        <p:nvSpPr>
          <p:cNvPr id="158" name="Isosceles Triangle 157"/>
          <p:cNvSpPr/>
          <p:nvPr/>
        </p:nvSpPr>
        <p:spPr>
          <a:xfrm>
            <a:off x="5703888" y="6245225"/>
            <a:ext cx="176212" cy="342900"/>
          </a:xfrm>
          <a:prstGeom prst="triangle">
            <a:avLst/>
          </a:prstGeom>
          <a:solidFill>
            <a:schemeClr val="accent6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fr-CH" sz="1000" dirty="0"/>
              <a:t>D</a:t>
            </a:r>
            <a:endParaRPr lang="en-GB" sz="1000" dirty="0"/>
          </a:p>
        </p:txBody>
      </p:sp>
      <p:sp>
        <p:nvSpPr>
          <p:cNvPr id="159" name="Isosceles Triangle 158"/>
          <p:cNvSpPr/>
          <p:nvPr/>
        </p:nvSpPr>
        <p:spPr>
          <a:xfrm>
            <a:off x="5922963" y="6237288"/>
            <a:ext cx="176212" cy="342900"/>
          </a:xfrm>
          <a:prstGeom prst="triangle">
            <a:avLst/>
          </a:prstGeom>
          <a:solidFill>
            <a:schemeClr val="accent6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fr-CH" sz="1000" dirty="0"/>
              <a:t>D</a:t>
            </a:r>
            <a:endParaRPr lang="en-GB" sz="1000" dirty="0"/>
          </a:p>
        </p:txBody>
      </p:sp>
      <p:sp>
        <p:nvSpPr>
          <p:cNvPr id="160" name="Isosceles Triangle 159"/>
          <p:cNvSpPr/>
          <p:nvPr/>
        </p:nvSpPr>
        <p:spPr>
          <a:xfrm>
            <a:off x="6132513" y="6246813"/>
            <a:ext cx="176212" cy="342900"/>
          </a:xfrm>
          <a:prstGeom prst="triangle">
            <a:avLst/>
          </a:prstGeom>
          <a:solidFill>
            <a:schemeClr val="accent6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fr-CH" sz="1000" dirty="0"/>
              <a:t>D</a:t>
            </a:r>
            <a:endParaRPr lang="en-GB" sz="1000" dirty="0"/>
          </a:p>
        </p:txBody>
      </p:sp>
      <p:cxnSp>
        <p:nvCxnSpPr>
          <p:cNvPr id="161" name="Straight Arrow Connector 160"/>
          <p:cNvCxnSpPr>
            <a:stCxn id="158" idx="0"/>
            <a:endCxn id="157" idx="4"/>
          </p:cNvCxnSpPr>
          <p:nvPr/>
        </p:nvCxnSpPr>
        <p:spPr>
          <a:xfrm flipV="1">
            <a:off x="5791200" y="5870575"/>
            <a:ext cx="222250" cy="374650"/>
          </a:xfrm>
          <a:prstGeom prst="straightConnector1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Arrow Connector 161"/>
          <p:cNvCxnSpPr>
            <a:stCxn id="159" idx="0"/>
            <a:endCxn id="157" idx="4"/>
          </p:cNvCxnSpPr>
          <p:nvPr/>
        </p:nvCxnSpPr>
        <p:spPr>
          <a:xfrm flipV="1">
            <a:off x="6011863" y="5870575"/>
            <a:ext cx="1587" cy="366713"/>
          </a:xfrm>
          <a:prstGeom prst="straightConnector1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Arrow Connector 162"/>
          <p:cNvCxnSpPr>
            <a:stCxn id="160" idx="0"/>
            <a:endCxn id="157" idx="4"/>
          </p:cNvCxnSpPr>
          <p:nvPr/>
        </p:nvCxnSpPr>
        <p:spPr>
          <a:xfrm flipH="1" flipV="1">
            <a:off x="6013450" y="5870575"/>
            <a:ext cx="207963" cy="376238"/>
          </a:xfrm>
          <a:prstGeom prst="straightConnector1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4" name="Oval 163"/>
          <p:cNvSpPr/>
          <p:nvPr/>
        </p:nvSpPr>
        <p:spPr>
          <a:xfrm>
            <a:off x="6518275" y="5568950"/>
            <a:ext cx="569913" cy="301625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fr-CH" sz="800" dirty="0">
                <a:solidFill>
                  <a:sysClr val="windowText" lastClr="000000"/>
                </a:solidFill>
              </a:rPr>
              <a:t>EU</a:t>
            </a:r>
            <a:endParaRPr lang="en-GB" sz="800" dirty="0">
              <a:solidFill>
                <a:sysClr val="windowText" lastClr="000000"/>
              </a:solidFill>
            </a:endParaRPr>
          </a:p>
        </p:txBody>
      </p:sp>
      <p:sp>
        <p:nvSpPr>
          <p:cNvPr id="165" name="Isosceles Triangle 164"/>
          <p:cNvSpPr/>
          <p:nvPr/>
        </p:nvSpPr>
        <p:spPr>
          <a:xfrm>
            <a:off x="6492875" y="6245225"/>
            <a:ext cx="176213" cy="342900"/>
          </a:xfrm>
          <a:prstGeom prst="triangle">
            <a:avLst/>
          </a:prstGeom>
          <a:solidFill>
            <a:schemeClr val="accent6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fr-CH" sz="1000" dirty="0"/>
              <a:t>D</a:t>
            </a:r>
            <a:endParaRPr lang="en-GB" sz="1000" dirty="0"/>
          </a:p>
        </p:txBody>
      </p:sp>
      <p:sp>
        <p:nvSpPr>
          <p:cNvPr id="166" name="Isosceles Triangle 165"/>
          <p:cNvSpPr/>
          <p:nvPr/>
        </p:nvSpPr>
        <p:spPr>
          <a:xfrm>
            <a:off x="6711950" y="6237288"/>
            <a:ext cx="176213" cy="342900"/>
          </a:xfrm>
          <a:prstGeom prst="triangle">
            <a:avLst/>
          </a:prstGeom>
          <a:solidFill>
            <a:schemeClr val="accent6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fr-CH" sz="1000" dirty="0"/>
              <a:t>D</a:t>
            </a:r>
            <a:endParaRPr lang="en-GB" sz="1000" dirty="0"/>
          </a:p>
        </p:txBody>
      </p:sp>
      <p:sp>
        <p:nvSpPr>
          <p:cNvPr id="167" name="Isosceles Triangle 166"/>
          <p:cNvSpPr/>
          <p:nvPr/>
        </p:nvSpPr>
        <p:spPr>
          <a:xfrm>
            <a:off x="6921500" y="6246813"/>
            <a:ext cx="176213" cy="342900"/>
          </a:xfrm>
          <a:prstGeom prst="triangle">
            <a:avLst/>
          </a:prstGeom>
          <a:solidFill>
            <a:schemeClr val="accent6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fr-CH" sz="1000" dirty="0"/>
              <a:t>D</a:t>
            </a:r>
            <a:endParaRPr lang="en-GB" sz="1000" dirty="0"/>
          </a:p>
        </p:txBody>
      </p:sp>
      <p:cxnSp>
        <p:nvCxnSpPr>
          <p:cNvPr id="168" name="Straight Arrow Connector 167"/>
          <p:cNvCxnSpPr>
            <a:stCxn id="165" idx="0"/>
            <a:endCxn id="164" idx="4"/>
          </p:cNvCxnSpPr>
          <p:nvPr/>
        </p:nvCxnSpPr>
        <p:spPr>
          <a:xfrm flipV="1">
            <a:off x="6580188" y="5870575"/>
            <a:ext cx="222250" cy="374650"/>
          </a:xfrm>
          <a:prstGeom prst="straightConnector1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Arrow Connector 168"/>
          <p:cNvCxnSpPr>
            <a:stCxn id="166" idx="0"/>
            <a:endCxn id="164" idx="4"/>
          </p:cNvCxnSpPr>
          <p:nvPr/>
        </p:nvCxnSpPr>
        <p:spPr>
          <a:xfrm flipV="1">
            <a:off x="6799263" y="5870575"/>
            <a:ext cx="3175" cy="366713"/>
          </a:xfrm>
          <a:prstGeom prst="straightConnector1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Arrow Connector 169"/>
          <p:cNvCxnSpPr>
            <a:stCxn id="167" idx="0"/>
            <a:endCxn id="164" idx="4"/>
          </p:cNvCxnSpPr>
          <p:nvPr/>
        </p:nvCxnSpPr>
        <p:spPr>
          <a:xfrm flipH="1" flipV="1">
            <a:off x="6802438" y="5870575"/>
            <a:ext cx="207962" cy="376238"/>
          </a:xfrm>
          <a:prstGeom prst="straightConnector1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1" name="Oval 170"/>
          <p:cNvSpPr/>
          <p:nvPr/>
        </p:nvSpPr>
        <p:spPr>
          <a:xfrm>
            <a:off x="7350125" y="5559425"/>
            <a:ext cx="569913" cy="301625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fr-CH" sz="800" dirty="0">
                <a:solidFill>
                  <a:sysClr val="windowText" lastClr="000000"/>
                </a:solidFill>
              </a:rPr>
              <a:t>EU</a:t>
            </a:r>
            <a:endParaRPr lang="en-GB" sz="800" dirty="0">
              <a:solidFill>
                <a:sysClr val="windowText" lastClr="000000"/>
              </a:solidFill>
            </a:endParaRPr>
          </a:p>
        </p:txBody>
      </p:sp>
      <p:sp>
        <p:nvSpPr>
          <p:cNvPr id="172" name="Isosceles Triangle 171"/>
          <p:cNvSpPr/>
          <p:nvPr/>
        </p:nvSpPr>
        <p:spPr>
          <a:xfrm>
            <a:off x="7324725" y="6235700"/>
            <a:ext cx="176213" cy="342900"/>
          </a:xfrm>
          <a:prstGeom prst="triangle">
            <a:avLst/>
          </a:prstGeom>
          <a:solidFill>
            <a:schemeClr val="accent6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fr-CH" sz="1000" dirty="0"/>
              <a:t>D</a:t>
            </a:r>
            <a:endParaRPr lang="en-GB" sz="1000" dirty="0"/>
          </a:p>
        </p:txBody>
      </p:sp>
      <p:sp>
        <p:nvSpPr>
          <p:cNvPr id="173" name="Isosceles Triangle 172"/>
          <p:cNvSpPr/>
          <p:nvPr/>
        </p:nvSpPr>
        <p:spPr>
          <a:xfrm>
            <a:off x="7543800" y="6227763"/>
            <a:ext cx="176213" cy="342900"/>
          </a:xfrm>
          <a:prstGeom prst="triangle">
            <a:avLst/>
          </a:prstGeom>
          <a:solidFill>
            <a:schemeClr val="accent6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fr-CH" sz="1000" dirty="0"/>
              <a:t>D</a:t>
            </a:r>
            <a:endParaRPr lang="en-GB" sz="1000" dirty="0"/>
          </a:p>
        </p:txBody>
      </p:sp>
      <p:sp>
        <p:nvSpPr>
          <p:cNvPr id="174" name="Isosceles Triangle 173"/>
          <p:cNvSpPr/>
          <p:nvPr/>
        </p:nvSpPr>
        <p:spPr>
          <a:xfrm>
            <a:off x="7753350" y="6237288"/>
            <a:ext cx="176213" cy="342900"/>
          </a:xfrm>
          <a:prstGeom prst="triangle">
            <a:avLst/>
          </a:prstGeom>
          <a:solidFill>
            <a:schemeClr val="accent6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fr-CH" sz="1000" dirty="0"/>
              <a:t>D</a:t>
            </a:r>
            <a:endParaRPr lang="en-GB" sz="1000" dirty="0"/>
          </a:p>
        </p:txBody>
      </p:sp>
      <p:cxnSp>
        <p:nvCxnSpPr>
          <p:cNvPr id="175" name="Straight Arrow Connector 174"/>
          <p:cNvCxnSpPr>
            <a:stCxn id="172" idx="0"/>
            <a:endCxn id="171" idx="4"/>
          </p:cNvCxnSpPr>
          <p:nvPr/>
        </p:nvCxnSpPr>
        <p:spPr>
          <a:xfrm flipV="1">
            <a:off x="7412038" y="5861050"/>
            <a:ext cx="223837" cy="374650"/>
          </a:xfrm>
          <a:prstGeom prst="straightConnector1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/>
          <p:cNvCxnSpPr>
            <a:stCxn id="173" idx="0"/>
            <a:endCxn id="171" idx="4"/>
          </p:cNvCxnSpPr>
          <p:nvPr/>
        </p:nvCxnSpPr>
        <p:spPr>
          <a:xfrm flipV="1">
            <a:off x="7632700" y="5861050"/>
            <a:ext cx="3175" cy="366713"/>
          </a:xfrm>
          <a:prstGeom prst="straightConnector1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Arrow Connector 176"/>
          <p:cNvCxnSpPr>
            <a:stCxn id="174" idx="0"/>
            <a:endCxn id="171" idx="4"/>
          </p:cNvCxnSpPr>
          <p:nvPr/>
        </p:nvCxnSpPr>
        <p:spPr>
          <a:xfrm flipH="1" flipV="1">
            <a:off x="7635875" y="5861050"/>
            <a:ext cx="206375" cy="376238"/>
          </a:xfrm>
          <a:prstGeom prst="straightConnector1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Arrow Connector 183"/>
          <p:cNvCxnSpPr>
            <a:stCxn id="136" idx="0"/>
            <a:endCxn id="52" idx="2"/>
          </p:cNvCxnSpPr>
          <p:nvPr/>
        </p:nvCxnSpPr>
        <p:spPr>
          <a:xfrm flipV="1">
            <a:off x="3425825" y="5159375"/>
            <a:ext cx="765175" cy="400050"/>
          </a:xfrm>
          <a:prstGeom prst="straightConnector1">
            <a:avLst/>
          </a:prstGeom>
          <a:ln>
            <a:solidFill>
              <a:schemeClr val="tx2">
                <a:lumMod val="40000"/>
                <a:lumOff val="60000"/>
              </a:schemeClr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/>
          <p:cNvCxnSpPr>
            <a:stCxn id="143" idx="0"/>
            <a:endCxn id="52" idx="2"/>
          </p:cNvCxnSpPr>
          <p:nvPr/>
        </p:nvCxnSpPr>
        <p:spPr>
          <a:xfrm flipH="1" flipV="1">
            <a:off x="4191000" y="5159375"/>
            <a:ext cx="22225" cy="400050"/>
          </a:xfrm>
          <a:prstGeom prst="straightConnector1">
            <a:avLst/>
          </a:prstGeom>
          <a:ln>
            <a:solidFill>
              <a:schemeClr val="tx2">
                <a:lumMod val="40000"/>
                <a:lumOff val="60000"/>
              </a:schemeClr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Arrow Connector 189"/>
          <p:cNvCxnSpPr>
            <a:stCxn id="150" idx="0"/>
            <a:endCxn id="52" idx="2"/>
          </p:cNvCxnSpPr>
          <p:nvPr/>
        </p:nvCxnSpPr>
        <p:spPr>
          <a:xfrm flipH="1" flipV="1">
            <a:off x="4191000" y="5159375"/>
            <a:ext cx="855663" cy="390525"/>
          </a:xfrm>
          <a:prstGeom prst="straightConnector1">
            <a:avLst/>
          </a:prstGeom>
          <a:ln>
            <a:solidFill>
              <a:schemeClr val="tx2">
                <a:lumMod val="40000"/>
                <a:lumOff val="60000"/>
              </a:schemeClr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Arrow Connector 192"/>
          <p:cNvCxnSpPr>
            <a:stCxn id="157" idx="0"/>
            <a:endCxn id="48" idx="2"/>
          </p:cNvCxnSpPr>
          <p:nvPr/>
        </p:nvCxnSpPr>
        <p:spPr>
          <a:xfrm flipV="1">
            <a:off x="6013450" y="5159375"/>
            <a:ext cx="762000" cy="409575"/>
          </a:xfrm>
          <a:prstGeom prst="straightConnector1">
            <a:avLst/>
          </a:prstGeom>
          <a:ln>
            <a:solidFill>
              <a:schemeClr val="tx2">
                <a:lumMod val="40000"/>
                <a:lumOff val="60000"/>
              </a:schemeClr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Arrow Connector 195"/>
          <p:cNvCxnSpPr>
            <a:stCxn id="164" idx="0"/>
            <a:endCxn id="48" idx="2"/>
          </p:cNvCxnSpPr>
          <p:nvPr/>
        </p:nvCxnSpPr>
        <p:spPr>
          <a:xfrm flipH="1" flipV="1">
            <a:off x="6775450" y="5159375"/>
            <a:ext cx="26988" cy="409575"/>
          </a:xfrm>
          <a:prstGeom prst="straightConnector1">
            <a:avLst/>
          </a:prstGeom>
          <a:ln>
            <a:solidFill>
              <a:schemeClr val="tx2">
                <a:lumMod val="40000"/>
                <a:lumOff val="60000"/>
              </a:schemeClr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Arrow Connector 198"/>
          <p:cNvCxnSpPr>
            <a:stCxn id="171" idx="0"/>
            <a:endCxn id="48" idx="2"/>
          </p:cNvCxnSpPr>
          <p:nvPr/>
        </p:nvCxnSpPr>
        <p:spPr>
          <a:xfrm flipH="1" flipV="1">
            <a:off x="6775450" y="5159375"/>
            <a:ext cx="860425" cy="400050"/>
          </a:xfrm>
          <a:prstGeom prst="straightConnector1">
            <a:avLst/>
          </a:prstGeom>
          <a:ln>
            <a:solidFill>
              <a:schemeClr val="tx2">
                <a:lumMod val="40000"/>
                <a:lumOff val="60000"/>
              </a:schemeClr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Arrow Connector 203"/>
          <p:cNvCxnSpPr>
            <a:endCxn id="40" idx="1"/>
          </p:cNvCxnSpPr>
          <p:nvPr/>
        </p:nvCxnSpPr>
        <p:spPr>
          <a:xfrm flipV="1">
            <a:off x="5946775" y="1509713"/>
            <a:ext cx="1479550" cy="174148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Arrow Connector 210"/>
          <p:cNvCxnSpPr>
            <a:endCxn id="45" idx="1"/>
          </p:cNvCxnSpPr>
          <p:nvPr/>
        </p:nvCxnSpPr>
        <p:spPr>
          <a:xfrm>
            <a:off x="6011863" y="3251200"/>
            <a:ext cx="285750" cy="49213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Arrow Connector 211"/>
          <p:cNvCxnSpPr>
            <a:endCxn id="48" idx="0"/>
          </p:cNvCxnSpPr>
          <p:nvPr/>
        </p:nvCxnSpPr>
        <p:spPr>
          <a:xfrm>
            <a:off x="5946775" y="3251200"/>
            <a:ext cx="828675" cy="11430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8" name="Picture 107" descr="Basic setu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6058" y="1220291"/>
            <a:ext cx="3414630" cy="2457627"/>
          </a:xfrm>
          <a:prstGeom prst="rect">
            <a:avLst/>
          </a:prstGeom>
        </p:spPr>
      </p:pic>
      <p:sp>
        <p:nvSpPr>
          <p:cNvPr id="95" name="Footer Placeholder 9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nl-NL" smtClean="0"/>
              <a:t>RMLL 2013</a:t>
            </a:r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fr-CH" dirty="0" err="1" smtClean="0"/>
              <a:t>Potential</a:t>
            </a:r>
            <a:r>
              <a:rPr lang="fr-CH" dirty="0" smtClean="0"/>
              <a:t> future </a:t>
            </a:r>
            <a:r>
              <a:rPr lang="fr-CH" dirty="0" err="1" smtClean="0"/>
              <a:t>work</a:t>
            </a:r>
            <a:r>
              <a:rPr lang="fr-CH" dirty="0" smtClean="0"/>
              <a:t>…</a:t>
            </a:r>
            <a:endParaRPr lang="en-GB" dirty="0"/>
          </a:p>
        </p:txBody>
      </p:sp>
      <p:sp>
        <p:nvSpPr>
          <p:cNvPr id="30723" name="Slide Number Placeholder 2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25F9C4EE-5366-4AF7-BBB1-013691A164F1}" type="slidenum">
              <a:rPr lang="nl-NL" smtClean="0"/>
              <a:pPr/>
              <a:t>31</a:t>
            </a:fld>
            <a:endParaRPr lang="nl-NL" smtClean="0"/>
          </a:p>
        </p:txBody>
      </p:sp>
      <p:sp>
        <p:nvSpPr>
          <p:cNvPr id="5" name="TextBox 4"/>
          <p:cNvSpPr txBox="1"/>
          <p:nvPr/>
        </p:nvSpPr>
        <p:spPr>
          <a:xfrm>
            <a:off x="1482236" y="1533368"/>
            <a:ext cx="7488237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GB" dirty="0"/>
              <a:t>Connect different distribution outlets with automated distribution intelligence to optimise data flows from and to OSCIED</a:t>
            </a:r>
          </a:p>
          <a:p>
            <a:pPr marL="342900" indent="-342900">
              <a:buFont typeface="+mj-lt"/>
              <a:buAutoNum type="arabicPeriod"/>
              <a:defRPr/>
            </a:pPr>
            <a:r>
              <a:rPr lang="en-GB" b="1" dirty="0"/>
              <a:t>Distribution overlay</a:t>
            </a:r>
            <a:r>
              <a:rPr lang="en-GB" dirty="0"/>
              <a:t>: The management environment decides what the </a:t>
            </a:r>
            <a:r>
              <a:rPr lang="en-GB" dirty="0" smtClean="0"/>
              <a:t>optimal </a:t>
            </a:r>
            <a:r>
              <a:rPr lang="en-GB" dirty="0"/>
              <a:t>data route is to distribute content from private or public OSCIED via IXPs, CDNs, ISPs, End User networks (EU) to specific devices (D).</a:t>
            </a:r>
          </a:p>
          <a:p>
            <a:pPr marL="800100" lvl="1" indent="-342900">
              <a:buFont typeface="Arial" pitchFamily="34" charset="0"/>
              <a:buChar char="•"/>
              <a:defRPr/>
            </a:pPr>
            <a:r>
              <a:rPr lang="en-GB" i="1" dirty="0"/>
              <a:t>Congestion in network avoided</a:t>
            </a:r>
          </a:p>
          <a:p>
            <a:pPr marL="800100" lvl="1" indent="-342900">
              <a:buFont typeface="Arial" pitchFamily="34" charset="0"/>
              <a:buChar char="•"/>
              <a:defRPr/>
            </a:pPr>
            <a:r>
              <a:rPr lang="en-GB" i="1" dirty="0" err="1"/>
              <a:t>Capabitlity</a:t>
            </a:r>
            <a:r>
              <a:rPr lang="en-GB" i="1" dirty="0"/>
              <a:t> of network is taken into account (for example if it can </a:t>
            </a:r>
            <a:r>
              <a:rPr lang="en-GB" i="1" dirty="0" err="1"/>
              <a:t>transcode</a:t>
            </a:r>
            <a:r>
              <a:rPr lang="en-GB" i="1" dirty="0"/>
              <a:t> content for playback on specific devices)</a:t>
            </a:r>
          </a:p>
          <a:p>
            <a:pPr marL="800100" lvl="1" indent="-342900">
              <a:buFont typeface="Arial" pitchFamily="34" charset="0"/>
              <a:buChar char="•"/>
              <a:defRPr/>
            </a:pPr>
            <a:r>
              <a:rPr lang="en-GB" i="1" dirty="0"/>
              <a:t>Distribution costs are taken into account (cost per GB or GB/s)</a:t>
            </a:r>
            <a:endParaRPr lang="en-GB" dirty="0"/>
          </a:p>
          <a:p>
            <a:pPr marL="342900" indent="-342900">
              <a:buFont typeface="+mj-lt"/>
              <a:buAutoNum type="arabicPeriod"/>
              <a:defRPr/>
            </a:pPr>
            <a:r>
              <a:rPr lang="en-GB" b="1" dirty="0"/>
              <a:t>Communication overlay</a:t>
            </a:r>
            <a:r>
              <a:rPr lang="en-GB" dirty="0"/>
              <a:t>: </a:t>
            </a:r>
            <a:r>
              <a:rPr lang="en-GB" dirty="0" err="1"/>
              <a:t>Dataflows</a:t>
            </a:r>
            <a:r>
              <a:rPr lang="en-GB" dirty="0"/>
              <a:t> from end user devices (D) are </a:t>
            </a:r>
            <a:r>
              <a:rPr lang="en-GB" dirty="0" smtClean="0"/>
              <a:t>aligned </a:t>
            </a:r>
            <a:r>
              <a:rPr lang="en-GB" dirty="0"/>
              <a:t>with those of the content provider and processed in the cloud or the network (for example active nodes in the CDN)</a:t>
            </a:r>
          </a:p>
          <a:p>
            <a:pPr marL="800100" lvl="1" indent="-342900">
              <a:buFont typeface="Arial" pitchFamily="34" charset="0"/>
              <a:buChar char="•"/>
              <a:defRPr/>
            </a:pPr>
            <a:r>
              <a:rPr lang="en-GB" i="1" dirty="0"/>
              <a:t>Synchronisation of media flows</a:t>
            </a:r>
          </a:p>
          <a:p>
            <a:pPr marL="800100" lvl="1" indent="-342900">
              <a:buFont typeface="Arial" pitchFamily="34" charset="0"/>
              <a:buChar char="•"/>
              <a:defRPr/>
            </a:pPr>
            <a:r>
              <a:rPr lang="en-GB" i="1" dirty="0"/>
              <a:t>Generating interactive interfaces to thin clients / devices with limited playback options</a:t>
            </a:r>
          </a:p>
          <a:p>
            <a:pPr marL="800100" lvl="1" indent="-342900">
              <a:buFont typeface="Arial" pitchFamily="34" charset="0"/>
              <a:buChar char="•"/>
              <a:defRPr/>
            </a:pPr>
            <a:r>
              <a:rPr lang="en-GB" i="1" dirty="0"/>
              <a:t>Upload of source files of media assets that are processed </a:t>
            </a:r>
            <a:r>
              <a:rPr lang="en-GB" i="1" dirty="0" smtClean="0"/>
              <a:t>decentralised </a:t>
            </a:r>
            <a:r>
              <a:rPr lang="en-GB" i="1" dirty="0"/>
              <a:t>(remote editing, postproduction, etc.)</a:t>
            </a:r>
          </a:p>
          <a:p>
            <a:pPr marL="800100" lvl="1" indent="-342900">
              <a:buFont typeface="Arial" pitchFamily="34" charset="0"/>
              <a:buChar char="•"/>
              <a:defRPr/>
            </a:pPr>
            <a:endParaRPr lang="en-GB" dirty="0"/>
          </a:p>
          <a:p>
            <a:pPr marL="800100" lvl="1" indent="-342900">
              <a:buFont typeface="Arial" pitchFamily="34" charset="0"/>
              <a:buChar char="•"/>
              <a:defRPr/>
            </a:pPr>
            <a:endParaRPr lang="en-GB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725488" y="6537611"/>
            <a:ext cx="4949825" cy="365125"/>
          </a:xfrm>
        </p:spPr>
        <p:txBody>
          <a:bodyPr/>
          <a:lstStyle/>
          <a:p>
            <a:pPr>
              <a:defRPr/>
            </a:pPr>
            <a:r>
              <a:rPr lang="nl-NL" smtClean="0"/>
              <a:t>RMLL 2013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8912" y="846138"/>
            <a:ext cx="6992937" cy="954087"/>
          </a:xfrm>
        </p:spPr>
        <p:txBody>
          <a:bodyPr/>
          <a:lstStyle/>
          <a:p>
            <a:pPr>
              <a:defRPr/>
            </a:pPr>
            <a:r>
              <a:rPr lang="fr-CH" dirty="0" smtClean="0"/>
              <a:t>Player </a:t>
            </a:r>
            <a:r>
              <a:rPr lang="fr-CH" dirty="0" err="1" smtClean="0"/>
              <a:t>backend</a:t>
            </a:r>
            <a:r>
              <a:rPr lang="fr-CH" dirty="0" smtClean="0"/>
              <a:t> communication</a:t>
            </a:r>
            <a:endParaRPr lang="en-GB" dirty="0"/>
          </a:p>
        </p:txBody>
      </p:sp>
      <p:sp>
        <p:nvSpPr>
          <p:cNvPr id="31747" name="Slide Number Placeholder 2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3987BFEA-74DC-45CB-85CB-AA9282F18EE5}" type="slidenum">
              <a:rPr lang="nl-NL" smtClean="0"/>
              <a:pPr/>
              <a:t>32</a:t>
            </a:fld>
            <a:endParaRPr lang="nl-NL" smtClean="0"/>
          </a:p>
        </p:txBody>
      </p:sp>
      <p:grpSp>
        <p:nvGrpSpPr>
          <p:cNvPr id="31748" name="Group 50"/>
          <p:cNvGrpSpPr>
            <a:grpSpLocks/>
          </p:cNvGrpSpPr>
          <p:nvPr/>
        </p:nvGrpSpPr>
        <p:grpSpPr bwMode="auto">
          <a:xfrm>
            <a:off x="898525" y="1447800"/>
            <a:ext cx="7756525" cy="4976813"/>
            <a:chOff x="898091" y="1085857"/>
            <a:chExt cx="7756301" cy="3732430"/>
          </a:xfrm>
        </p:grpSpPr>
        <p:sp>
          <p:nvSpPr>
            <p:cNvPr id="4" name="Rounded Rectangle 3"/>
            <p:cNvSpPr/>
            <p:nvPr/>
          </p:nvSpPr>
          <p:spPr>
            <a:xfrm>
              <a:off x="4588922" y="2065695"/>
              <a:ext cx="1101693" cy="677433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GB" sz="900">
                  <a:solidFill>
                    <a:schemeClr val="tx1"/>
                  </a:solidFill>
                </a:rPr>
                <a:t>Player controller</a:t>
              </a:r>
            </a:p>
          </p:txBody>
        </p:sp>
        <p:sp>
          <p:nvSpPr>
            <p:cNvPr id="6" name="Curved Down Arrow 5"/>
            <p:cNvSpPr/>
            <p:nvPr/>
          </p:nvSpPr>
          <p:spPr>
            <a:xfrm>
              <a:off x="2252190" y="1877585"/>
              <a:ext cx="2206561" cy="408364"/>
            </a:xfrm>
            <a:prstGeom prst="curvedDown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8" name="Curved Down Arrow 7"/>
            <p:cNvSpPr/>
            <p:nvPr/>
          </p:nvSpPr>
          <p:spPr>
            <a:xfrm rot="10800000">
              <a:off x="2210916" y="2449057"/>
              <a:ext cx="2206561" cy="408364"/>
            </a:xfrm>
            <a:prstGeom prst="curvedDown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9" name="Bent-Up Arrow 8"/>
            <p:cNvSpPr/>
            <p:nvPr/>
          </p:nvSpPr>
          <p:spPr>
            <a:xfrm rot="5400000">
              <a:off x="2442296" y="2077970"/>
              <a:ext cx="897688" cy="2773283"/>
            </a:xfrm>
            <a:prstGeom prst="bentUpArrow">
              <a:avLst>
                <a:gd name="adj1" fmla="val 11667"/>
                <a:gd name="adj2" fmla="val 23788"/>
                <a:gd name="adj3" fmla="val 25000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GB"/>
            </a:p>
          </p:txBody>
        </p:sp>
        <p:sp>
          <p:nvSpPr>
            <p:cNvPr id="10" name="Bent-Up Arrow 9"/>
            <p:cNvSpPr/>
            <p:nvPr/>
          </p:nvSpPr>
          <p:spPr>
            <a:xfrm rot="5400000">
              <a:off x="2390506" y="2856006"/>
              <a:ext cx="1001267" cy="2773283"/>
            </a:xfrm>
            <a:prstGeom prst="bentUpArrow">
              <a:avLst>
                <a:gd name="adj1" fmla="val 11667"/>
                <a:gd name="adj2" fmla="val 23788"/>
                <a:gd name="adj3" fmla="val 25000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GB"/>
            </a:p>
          </p:txBody>
        </p:sp>
        <p:sp>
          <p:nvSpPr>
            <p:cNvPr id="11" name="Diamond 10"/>
            <p:cNvSpPr/>
            <p:nvPr/>
          </p:nvSpPr>
          <p:spPr>
            <a:xfrm>
              <a:off x="898091" y="1968068"/>
              <a:ext cx="1330287" cy="840541"/>
            </a:xfrm>
            <a:prstGeom prst="diamond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GB" sz="900">
                  <a:solidFill>
                    <a:schemeClr val="tx1"/>
                  </a:solidFill>
                </a:rPr>
                <a:t>Player</a:t>
              </a:r>
            </a:p>
          </p:txBody>
        </p:sp>
        <p:sp>
          <p:nvSpPr>
            <p:cNvPr id="20" name="Oval 19"/>
            <p:cNvSpPr/>
            <p:nvPr/>
          </p:nvSpPr>
          <p:spPr>
            <a:xfrm>
              <a:off x="4384140" y="4208716"/>
              <a:ext cx="1462046" cy="609571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GB" sz="900">
                  <a:solidFill>
                    <a:schemeClr val="tx1"/>
                  </a:solidFill>
                </a:rPr>
                <a:t>Audience measurement</a:t>
              </a:r>
            </a:p>
          </p:txBody>
        </p:sp>
        <p:sp>
          <p:nvSpPr>
            <p:cNvPr id="23" name="Left-Right Arrow 22"/>
            <p:cNvSpPr/>
            <p:nvPr/>
          </p:nvSpPr>
          <p:spPr>
            <a:xfrm rot="20367102">
              <a:off x="5769988" y="1889491"/>
              <a:ext cx="1298537" cy="263115"/>
            </a:xfrm>
            <a:prstGeom prst="leftRightArrow">
              <a:avLst>
                <a:gd name="adj1" fmla="val 27101"/>
                <a:gd name="adj2" fmla="val 93411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GB"/>
            </a:p>
          </p:txBody>
        </p:sp>
        <p:sp>
          <p:nvSpPr>
            <p:cNvPr id="24" name="Left-Right Arrow 23"/>
            <p:cNvSpPr/>
            <p:nvPr/>
          </p:nvSpPr>
          <p:spPr>
            <a:xfrm rot="-20340000">
              <a:off x="5768400" y="2694314"/>
              <a:ext cx="1298537" cy="263115"/>
            </a:xfrm>
            <a:prstGeom prst="leftRightArrow">
              <a:avLst>
                <a:gd name="adj1" fmla="val 27101"/>
                <a:gd name="adj2" fmla="val 93411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GB"/>
            </a:p>
          </p:txBody>
        </p:sp>
        <p:sp>
          <p:nvSpPr>
            <p:cNvPr id="27" name="Oval 26"/>
            <p:cNvSpPr/>
            <p:nvPr/>
          </p:nvSpPr>
          <p:spPr>
            <a:xfrm>
              <a:off x="4384140" y="3407464"/>
              <a:ext cx="1462046" cy="609571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GB" sz="900">
                  <a:solidFill>
                    <a:schemeClr val="tx1"/>
                  </a:solidFill>
                </a:rPr>
                <a:t>QoE / distrabution measurement</a:t>
              </a:r>
            </a:p>
          </p:txBody>
        </p:sp>
        <p:sp>
          <p:nvSpPr>
            <p:cNvPr id="28" name="Oval 27"/>
            <p:cNvSpPr/>
            <p:nvPr/>
          </p:nvSpPr>
          <p:spPr>
            <a:xfrm>
              <a:off x="7184409" y="1439456"/>
              <a:ext cx="1462046" cy="609571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GB" sz="900">
                  <a:solidFill>
                    <a:schemeClr val="tx1"/>
                  </a:solidFill>
                </a:rPr>
                <a:t>Authentication mechanism</a:t>
              </a:r>
            </a:p>
          </p:txBody>
        </p:sp>
        <p:sp>
          <p:nvSpPr>
            <p:cNvPr id="29" name="Oval 28"/>
            <p:cNvSpPr/>
            <p:nvPr/>
          </p:nvSpPr>
          <p:spPr>
            <a:xfrm>
              <a:off x="7192347" y="2806228"/>
              <a:ext cx="1462045" cy="609571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GB" sz="900">
                  <a:solidFill>
                    <a:schemeClr val="tx1"/>
                  </a:solidFill>
                </a:rPr>
                <a:t>Geo-IP database</a:t>
              </a:r>
            </a:p>
          </p:txBody>
        </p:sp>
        <p:sp>
          <p:nvSpPr>
            <p:cNvPr id="30" name="Rectangular Callout 29"/>
            <p:cNvSpPr/>
            <p:nvPr/>
          </p:nvSpPr>
          <p:spPr>
            <a:xfrm>
              <a:off x="3093541" y="1126336"/>
              <a:ext cx="695305" cy="645288"/>
            </a:xfrm>
            <a:prstGeom prst="wedgeRectCallou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en-GB" sz="800" dirty="0">
                  <a:solidFill>
                    <a:schemeClr val="tx1"/>
                  </a:solidFill>
                </a:rPr>
                <a:t>Request file/device type/IP-address  </a:t>
              </a:r>
            </a:p>
          </p:txBody>
        </p:sp>
        <p:sp>
          <p:nvSpPr>
            <p:cNvPr id="31" name="Rectangular Callout 30"/>
            <p:cNvSpPr/>
            <p:nvPr/>
          </p:nvSpPr>
          <p:spPr>
            <a:xfrm>
              <a:off x="3093541" y="2119270"/>
              <a:ext cx="792139" cy="645288"/>
            </a:xfrm>
            <a:prstGeom prst="wedgeRectCallou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en-GB" sz="800">
                  <a:solidFill>
                    <a:schemeClr val="tx1"/>
                  </a:solidFill>
                </a:rPr>
                <a:t>Playout information / Location file (CDN1, CDN2, URL)</a:t>
              </a:r>
            </a:p>
          </p:txBody>
        </p:sp>
        <p:sp>
          <p:nvSpPr>
            <p:cNvPr id="32" name="Rectangular Callout 31"/>
            <p:cNvSpPr/>
            <p:nvPr/>
          </p:nvSpPr>
          <p:spPr>
            <a:xfrm rot="10800000">
              <a:off x="5941433" y="3015768"/>
              <a:ext cx="761978" cy="800061"/>
            </a:xfrm>
            <a:prstGeom prst="wedgeRectCallou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>
              <a:scene3d>
                <a:camera prst="orthographicFront">
                  <a:rot lat="10800000" lon="10799999" rev="10799999"/>
                </a:camera>
                <a:lightRig rig="threePt" dir="t"/>
              </a:scene3d>
            </a:bodyPr>
            <a:lstStyle/>
            <a:p>
              <a:pPr>
                <a:defRPr/>
              </a:pPr>
              <a:endParaRPr lang="en-GB" sz="800">
                <a:solidFill>
                  <a:schemeClr val="tx1"/>
                </a:solidFill>
              </a:endParaRPr>
            </a:p>
          </p:txBody>
        </p:sp>
        <p:sp>
          <p:nvSpPr>
            <p:cNvPr id="33" name="Rectangular Callout 32"/>
            <p:cNvSpPr/>
            <p:nvPr/>
          </p:nvSpPr>
          <p:spPr>
            <a:xfrm>
              <a:off x="5949370" y="1306112"/>
              <a:ext cx="693718" cy="645288"/>
            </a:xfrm>
            <a:prstGeom prst="wedgeRectCallou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en-GB" sz="800">
                  <a:solidFill>
                    <a:schemeClr val="tx1"/>
                  </a:solidFill>
                </a:rPr>
                <a:t>Is the player requesting the file thrusted? </a:t>
              </a:r>
            </a:p>
          </p:txBody>
        </p:sp>
        <p:sp>
          <p:nvSpPr>
            <p:cNvPr id="35" name="Rectangular Callout 34"/>
            <p:cNvSpPr/>
            <p:nvPr/>
          </p:nvSpPr>
          <p:spPr>
            <a:xfrm>
              <a:off x="2187104" y="3066962"/>
              <a:ext cx="1266788" cy="517897"/>
            </a:xfrm>
            <a:prstGeom prst="wedgeRectCallou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en-GB" sz="800">
                  <a:solidFill>
                    <a:schemeClr val="tx1"/>
                  </a:solidFill>
                </a:rPr>
                <a:t>Buffer underrun / ping speeds / start latency / sustained video speed (bitrate playout) </a:t>
              </a:r>
            </a:p>
          </p:txBody>
        </p:sp>
        <p:sp>
          <p:nvSpPr>
            <p:cNvPr id="37" name="Rectangular Callout 36"/>
            <p:cNvSpPr/>
            <p:nvPr/>
          </p:nvSpPr>
          <p:spPr>
            <a:xfrm>
              <a:off x="2218853" y="3924170"/>
              <a:ext cx="1266788" cy="469084"/>
            </a:xfrm>
            <a:prstGeom prst="wedgeRectCallou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en-GB" sz="800" dirty="0">
                  <a:solidFill>
                    <a:schemeClr val="tx1"/>
                  </a:solidFill>
                </a:rPr>
                <a:t>Start / stop moments in files that are played out</a:t>
              </a:r>
            </a:p>
          </p:txBody>
        </p:sp>
        <p:cxnSp>
          <p:nvCxnSpPr>
            <p:cNvPr id="40" name="Elbow Connector 39"/>
            <p:cNvCxnSpPr>
              <a:stCxn id="11" idx="0"/>
              <a:endCxn id="28" idx="0"/>
            </p:cNvCxnSpPr>
            <p:nvPr/>
          </p:nvCxnSpPr>
          <p:spPr>
            <a:xfrm rot="5400000" flipH="1" flipV="1">
              <a:off x="4475425" y="-1472734"/>
              <a:ext cx="528612" cy="6352992"/>
            </a:xfrm>
            <a:prstGeom prst="bentConnector3">
              <a:avLst>
                <a:gd name="adj1" fmla="val 181936"/>
              </a:avLst>
            </a:prstGeom>
            <a:ln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Rectangular Callout 41"/>
            <p:cNvSpPr/>
            <p:nvPr/>
          </p:nvSpPr>
          <p:spPr>
            <a:xfrm rot="10800000">
              <a:off x="4458751" y="1085857"/>
              <a:ext cx="976284" cy="313120"/>
            </a:xfrm>
            <a:prstGeom prst="wedgeRectCallou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>
              <a:scene3d>
                <a:camera prst="orthographicFront">
                  <a:rot lat="10800000" lon="10799999" rev="10799999"/>
                </a:camera>
                <a:lightRig rig="threePt" dir="t"/>
              </a:scene3d>
            </a:bodyPr>
            <a:lstStyle/>
            <a:p>
              <a:pPr>
                <a:defRPr/>
              </a:pPr>
              <a:endParaRPr lang="en-GB" sz="800">
                <a:solidFill>
                  <a:schemeClr val="tx1"/>
                </a:solidFill>
              </a:endParaRPr>
            </a:p>
          </p:txBody>
        </p:sp>
        <p:sp>
          <p:nvSpPr>
            <p:cNvPr id="43" name="Left-Right Arrow 42"/>
            <p:cNvSpPr/>
            <p:nvPr/>
          </p:nvSpPr>
          <p:spPr>
            <a:xfrm rot="16200000">
              <a:off x="4871692" y="2948498"/>
              <a:ext cx="486943" cy="261930"/>
            </a:xfrm>
            <a:prstGeom prst="leftRightArrow">
              <a:avLst>
                <a:gd name="adj1" fmla="val 24829"/>
                <a:gd name="adj2" fmla="val 46857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GB"/>
            </a:p>
          </p:txBody>
        </p:sp>
        <p:sp>
          <p:nvSpPr>
            <p:cNvPr id="46" name="Rectangular Callout 45"/>
            <p:cNvSpPr/>
            <p:nvPr/>
          </p:nvSpPr>
          <p:spPr>
            <a:xfrm rot="16200000">
              <a:off x="4311209" y="2549517"/>
              <a:ext cx="361833" cy="934261"/>
            </a:xfrm>
            <a:prstGeom prst="wedgeRectCallou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>
              <a:scene3d>
                <a:camera prst="orthographicFront">
                  <a:rot lat="5400000" lon="5400000" rev="5400000"/>
                </a:camera>
                <a:lightRig rig="threePt" dir="t"/>
              </a:scene3d>
            </a:bodyPr>
            <a:lstStyle/>
            <a:p>
              <a:pPr>
                <a:defRPr/>
              </a:pPr>
              <a:r>
                <a:rPr lang="en-GB" sz="800">
                  <a:solidFill>
                    <a:schemeClr val="tx1"/>
                  </a:solidFill>
                </a:rPr>
                <a:t>Which route </a:t>
              </a:r>
            </a:p>
          </p:txBody>
        </p:sp>
        <p:sp>
          <p:nvSpPr>
            <p:cNvPr id="31771" name="TextBox 47"/>
            <p:cNvSpPr txBox="1">
              <a:spLocks noChangeArrowheads="1"/>
            </p:cNvSpPr>
            <p:nvPr/>
          </p:nvSpPr>
          <p:spPr bwMode="auto">
            <a:xfrm>
              <a:off x="3976009" y="2791530"/>
              <a:ext cx="981359" cy="3462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GB" sz="800"/>
                <a:t>What distribution </a:t>
              </a:r>
            </a:p>
            <a:p>
              <a:r>
                <a:rPr lang="en-GB" sz="800"/>
                <a:t>route is most </a:t>
              </a:r>
            </a:p>
            <a:p>
              <a:r>
                <a:rPr lang="en-GB" sz="800"/>
                <a:t>efficient?</a:t>
              </a:r>
            </a:p>
          </p:txBody>
        </p:sp>
        <p:sp>
          <p:nvSpPr>
            <p:cNvPr id="31772" name="TextBox 48"/>
            <p:cNvSpPr txBox="1">
              <a:spLocks noChangeArrowheads="1"/>
            </p:cNvSpPr>
            <p:nvPr/>
          </p:nvSpPr>
          <p:spPr bwMode="auto">
            <a:xfrm>
              <a:off x="5907668" y="3067539"/>
              <a:ext cx="795210" cy="5309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GB" sz="800"/>
                <a:t>Is the request</a:t>
              </a:r>
            </a:p>
            <a:p>
              <a:r>
                <a:rPr lang="en-GB" sz="800"/>
                <a:t>valid for this </a:t>
              </a:r>
            </a:p>
            <a:p>
              <a:r>
                <a:rPr lang="en-GB" sz="800"/>
                <a:t>specific  IP-address?</a:t>
              </a:r>
            </a:p>
          </p:txBody>
        </p:sp>
        <p:sp>
          <p:nvSpPr>
            <p:cNvPr id="31773" name="TextBox 49"/>
            <p:cNvSpPr txBox="1">
              <a:spLocks noChangeArrowheads="1"/>
            </p:cNvSpPr>
            <p:nvPr/>
          </p:nvSpPr>
          <p:spPr bwMode="auto">
            <a:xfrm>
              <a:off x="4416904" y="1151174"/>
              <a:ext cx="1018227" cy="16158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GB" sz="800"/>
                <a:t>Secret handshake</a:t>
              </a:r>
            </a:p>
          </p:txBody>
        </p:sp>
      </p:grpSp>
      <p:sp>
        <p:nvSpPr>
          <p:cNvPr id="36" name="Footer Placeholder 3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nl-NL" smtClean="0"/>
              <a:t>RMLL 2013</a:t>
            </a:r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8912" y="846138"/>
            <a:ext cx="7685087" cy="954087"/>
          </a:xfrm>
        </p:spPr>
        <p:txBody>
          <a:bodyPr/>
          <a:lstStyle/>
          <a:p>
            <a:pPr>
              <a:defRPr/>
            </a:pPr>
            <a:r>
              <a:rPr lang="fr-CH" dirty="0" smtClean="0"/>
              <a:t>More Future intelligence in </a:t>
            </a:r>
            <a:r>
              <a:rPr lang="fr-CH" dirty="0" err="1" smtClean="0"/>
              <a:t>oscied</a:t>
            </a:r>
            <a:endParaRPr lang="en-GB" dirty="0"/>
          </a:p>
        </p:txBody>
      </p:sp>
      <p:sp>
        <p:nvSpPr>
          <p:cNvPr id="32771" name="Slide Number Placeholder 2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6E626B77-B625-421C-948F-EC2DADC7CA6C}" type="slidenum">
              <a:rPr lang="nl-NL" smtClean="0"/>
              <a:pPr/>
              <a:t>33</a:t>
            </a:fld>
            <a:endParaRPr lang="nl-NL" smtClean="0"/>
          </a:p>
        </p:txBody>
      </p:sp>
      <p:sp>
        <p:nvSpPr>
          <p:cNvPr id="5" name="TextBox 4"/>
          <p:cNvSpPr txBox="1"/>
          <p:nvPr/>
        </p:nvSpPr>
        <p:spPr>
          <a:xfrm>
            <a:off x="1427645" y="1601608"/>
            <a:ext cx="7713662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GB" b="1" dirty="0"/>
              <a:t>Player backend functionalities</a:t>
            </a:r>
            <a:r>
              <a:rPr lang="en-GB" dirty="0"/>
              <a:t> and other feedback loops can be part of OSCIED in the future. </a:t>
            </a:r>
          </a:p>
          <a:p>
            <a:pPr marL="342900" indent="-342900">
              <a:buFont typeface="Arial" pitchFamily="34" charset="0"/>
              <a:buChar char="•"/>
              <a:defRPr/>
            </a:pPr>
            <a:r>
              <a:rPr lang="en-GB" dirty="0"/>
              <a:t>Player sends information to OSCIED that can be used for end to end monitoring of the IP-network. This information can be used to manage traffic flows, for example avoid a busy CDN at a certain moment.</a:t>
            </a:r>
          </a:p>
          <a:p>
            <a:pPr marL="342900" indent="-342900">
              <a:buFont typeface="Arial" pitchFamily="34" charset="0"/>
              <a:buChar char="•"/>
              <a:defRPr/>
            </a:pPr>
            <a:r>
              <a:rPr lang="en-GB" dirty="0"/>
              <a:t>Player sends information to OSCIED that can be used for</a:t>
            </a:r>
            <a:r>
              <a:rPr lang="en-GB" b="1" dirty="0"/>
              <a:t> audience measurement.</a:t>
            </a:r>
          </a:p>
          <a:p>
            <a:pPr marL="342900" indent="-342900">
              <a:buFont typeface="Arial" pitchFamily="34" charset="0"/>
              <a:buChar char="•"/>
              <a:defRPr/>
            </a:pPr>
            <a:r>
              <a:rPr lang="en-GB" dirty="0"/>
              <a:t>Player can request a media file for playback from OSCIED. The Player Controller of OCSIED checks:</a:t>
            </a:r>
          </a:p>
          <a:p>
            <a:pPr marL="800100" lvl="1" indent="-342900">
              <a:buFont typeface="Arial" pitchFamily="34" charset="0"/>
              <a:buChar char="•"/>
              <a:defRPr/>
            </a:pPr>
            <a:r>
              <a:rPr lang="en-GB" i="1" dirty="0"/>
              <a:t>If the player is </a:t>
            </a:r>
            <a:r>
              <a:rPr lang="en-GB" b="1" i="1" dirty="0"/>
              <a:t>authentic</a:t>
            </a:r>
          </a:p>
          <a:p>
            <a:pPr marL="800100" lvl="1" indent="-342900">
              <a:buFont typeface="Arial" pitchFamily="34" charset="0"/>
              <a:buChar char="•"/>
              <a:defRPr/>
            </a:pPr>
            <a:r>
              <a:rPr lang="en-GB" i="1" dirty="0"/>
              <a:t>If the player is used in an </a:t>
            </a:r>
            <a:r>
              <a:rPr lang="en-GB" b="1" i="1" dirty="0"/>
              <a:t>accepted location</a:t>
            </a:r>
          </a:p>
          <a:p>
            <a:pPr marL="800100" lvl="1" indent="-342900">
              <a:buFont typeface="Arial" pitchFamily="34" charset="0"/>
              <a:buChar char="•"/>
              <a:defRPr/>
            </a:pPr>
            <a:r>
              <a:rPr lang="en-GB" i="1" dirty="0"/>
              <a:t>What the best available location of the file is</a:t>
            </a:r>
          </a:p>
          <a:p>
            <a:pPr marL="342900" indent="-342900">
              <a:buFont typeface="Arial" pitchFamily="34" charset="0"/>
              <a:buChar char="•"/>
              <a:defRPr/>
            </a:pPr>
            <a:r>
              <a:rPr lang="en-GB" dirty="0"/>
              <a:t>Player receives an XML or MPD with information about either:</a:t>
            </a:r>
          </a:p>
          <a:p>
            <a:pPr marL="800100" lvl="1" indent="-342900">
              <a:buFont typeface="Arial" pitchFamily="34" charset="0"/>
              <a:buChar char="•"/>
              <a:defRPr/>
            </a:pPr>
            <a:r>
              <a:rPr lang="en-GB" i="1" dirty="0"/>
              <a:t>The location of a still informing that the file cannot be played out in that region</a:t>
            </a:r>
          </a:p>
          <a:p>
            <a:pPr marL="800100" lvl="1" indent="-342900">
              <a:buFont typeface="Arial" pitchFamily="34" charset="0"/>
              <a:buChar char="•"/>
              <a:defRPr/>
            </a:pPr>
            <a:r>
              <a:rPr lang="en-GB" i="1" dirty="0"/>
              <a:t>The </a:t>
            </a:r>
            <a:r>
              <a:rPr lang="en-GB" b="1" i="1" dirty="0"/>
              <a:t>location of the media files</a:t>
            </a:r>
            <a:r>
              <a:rPr lang="en-GB" i="1" dirty="0"/>
              <a:t> that can be played out from the easiest to reach cache</a:t>
            </a:r>
          </a:p>
          <a:p>
            <a:pPr marL="800100" lvl="1" indent="-342900">
              <a:buFont typeface="Arial" pitchFamily="34" charset="0"/>
              <a:buChar char="•"/>
              <a:defRPr/>
            </a:pPr>
            <a:endParaRPr lang="en-GB" dirty="0"/>
          </a:p>
          <a:p>
            <a:pPr marL="342900" indent="-342900">
              <a:buFont typeface="Arial" pitchFamily="34" charset="0"/>
              <a:buChar char="•"/>
              <a:defRPr/>
            </a:pPr>
            <a:endParaRPr lang="en-GB" i="1" dirty="0"/>
          </a:p>
          <a:p>
            <a:pPr marL="800100" lvl="1" indent="-342900">
              <a:defRPr/>
            </a:pPr>
            <a:endParaRPr lang="en-GB" dirty="0"/>
          </a:p>
          <a:p>
            <a:pPr marL="800100" lvl="1" indent="-342900">
              <a:buFont typeface="Arial" pitchFamily="34" charset="0"/>
              <a:buChar char="•"/>
              <a:defRPr/>
            </a:pPr>
            <a:endParaRPr lang="en-GB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nl-NL" smtClean="0"/>
              <a:t>RMLL 2013</a:t>
            </a:r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OSCIED = Work in progress…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GB" b="1" dirty="0" smtClean="0"/>
              <a:t>Let me hear your thoughts!</a:t>
            </a:r>
          </a:p>
          <a:p>
            <a:pPr>
              <a:buNone/>
            </a:pPr>
            <a:endParaRPr lang="en-GB" dirty="0" smtClean="0"/>
          </a:p>
          <a:p>
            <a:pPr>
              <a:buNone/>
            </a:pPr>
            <a:r>
              <a:rPr lang="en-GB" dirty="0" smtClean="0"/>
              <a:t>Release date EBU OSCIED </a:t>
            </a:r>
            <a:r>
              <a:rPr lang="en-GB" dirty="0" err="1" smtClean="0"/>
              <a:t>Github</a:t>
            </a:r>
            <a:r>
              <a:rPr lang="en-GB" dirty="0" smtClean="0"/>
              <a:t> repository: </a:t>
            </a:r>
            <a:r>
              <a:rPr lang="en-GB" b="1" dirty="0" smtClean="0"/>
              <a:t>13 September</a:t>
            </a:r>
          </a:p>
          <a:p>
            <a:pPr>
              <a:buNone/>
            </a:pPr>
            <a:endParaRPr lang="en-GB" dirty="0" smtClean="0"/>
          </a:p>
          <a:p>
            <a:pPr>
              <a:buNone/>
            </a:pPr>
            <a:r>
              <a:rPr lang="en-GB" dirty="0" smtClean="0"/>
              <a:t>Come and see the </a:t>
            </a:r>
            <a:r>
              <a:rPr lang="en-GB" b="1" dirty="0" smtClean="0"/>
              <a:t>OSCIED demo</a:t>
            </a:r>
            <a:r>
              <a:rPr lang="en-GB" dirty="0" smtClean="0"/>
              <a:t> at IBC (EBU booth hall 11)</a:t>
            </a:r>
          </a:p>
          <a:p>
            <a:pPr>
              <a:buNone/>
            </a:pPr>
            <a:endParaRPr lang="en-GB" dirty="0" smtClean="0"/>
          </a:p>
          <a:p>
            <a:pPr>
              <a:buNone/>
            </a:pPr>
            <a:r>
              <a:rPr lang="en-GB" dirty="0" smtClean="0"/>
              <a:t>For more </a:t>
            </a:r>
            <a:r>
              <a:rPr lang="en-GB" b="1" dirty="0" smtClean="0"/>
              <a:t>information</a:t>
            </a:r>
            <a:r>
              <a:rPr lang="en-GB" dirty="0" smtClean="0"/>
              <a:t> mail:</a:t>
            </a:r>
          </a:p>
          <a:p>
            <a:pPr>
              <a:buNone/>
            </a:pPr>
            <a:r>
              <a:rPr lang="en-GB" dirty="0" smtClean="0"/>
              <a:t>Bram Tullemans (</a:t>
            </a:r>
            <a:r>
              <a:rPr lang="en-GB" dirty="0" smtClean="0">
                <a:hlinkClick r:id="rId2"/>
              </a:rPr>
              <a:t>tullemans@ebu.ch</a:t>
            </a:r>
            <a:r>
              <a:rPr lang="en-GB" dirty="0" smtClean="0"/>
              <a:t>)</a:t>
            </a:r>
          </a:p>
          <a:p>
            <a:pPr>
              <a:buNone/>
            </a:pPr>
            <a:endParaRPr lang="en-GB" dirty="0" smtClean="0"/>
          </a:p>
          <a:p>
            <a:pPr>
              <a:buNone/>
            </a:pPr>
            <a:r>
              <a:rPr lang="en-GB" dirty="0" smtClean="0"/>
              <a:t>Special thanks to OSCIED developer David Fischer</a:t>
            </a:r>
          </a:p>
          <a:p>
            <a:endParaRPr lang="en-GB" dirty="0" smtClean="0"/>
          </a:p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nl-NL" smtClean="0"/>
              <a:t>RMLL 2013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6C805B9-29FB-4535-9C5B-C152DC7B77EA}" type="slidenum">
              <a:rPr lang="en-GB" smtClean="0"/>
              <a:pPr>
                <a:defRPr/>
              </a:pPr>
              <a:t>34</a:t>
            </a:fld>
            <a:endParaRPr lang="en-GB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213249" y="846138"/>
            <a:ext cx="6350000" cy="954087"/>
          </a:xfrm>
        </p:spPr>
        <p:txBody>
          <a:bodyPr/>
          <a:lstStyle/>
          <a:p>
            <a:r>
              <a:rPr lang="fr-CH" dirty="0" err="1" smtClean="0"/>
              <a:t>EBU</a:t>
            </a:r>
            <a:r>
              <a:rPr lang="fr-CH" dirty="0" smtClean="0"/>
              <a:t> </a:t>
            </a:r>
            <a:r>
              <a:rPr lang="fr-CH" dirty="0" err="1" smtClean="0"/>
              <a:t>Technology</a:t>
            </a:r>
            <a:r>
              <a:rPr lang="fr-CH" dirty="0" smtClean="0"/>
              <a:t> &amp; Innovation</a:t>
            </a:r>
            <a:endParaRPr lang="en-GB" dirty="0"/>
          </a:p>
        </p:txBody>
      </p:sp>
      <p:sp>
        <p:nvSpPr>
          <p:cNvPr id="31747" name="Content Placeholder 8"/>
          <p:cNvSpPr>
            <a:spLocks noGrp="1"/>
          </p:cNvSpPr>
          <p:nvPr>
            <p:ph idx="1"/>
          </p:nvPr>
        </p:nvSpPr>
        <p:spPr>
          <a:xfrm>
            <a:off x="1228300" y="1117825"/>
            <a:ext cx="7710984" cy="4354513"/>
          </a:xfrm>
        </p:spPr>
        <p:txBody>
          <a:bodyPr>
            <a:noAutofit/>
          </a:bodyPr>
          <a:lstStyle/>
          <a:p>
            <a:pPr marL="76726" indent="-76726" algn="r">
              <a:buNone/>
              <a:tabLst>
                <a:tab pos="3288639" algn="l"/>
              </a:tabLst>
              <a:defRPr/>
            </a:pPr>
            <a:r>
              <a:rPr lang="en-US" b="1" u="sng" dirty="0" smtClean="0">
                <a:ea typeface="ＭＳ Ｐゴシック"/>
              </a:rPr>
              <a:t>MISSION</a:t>
            </a:r>
            <a:r>
              <a:rPr lang="en-US" dirty="0" smtClean="0">
                <a:ea typeface="ＭＳ Ｐゴシック"/>
              </a:rPr>
              <a:t>:</a:t>
            </a:r>
          </a:p>
          <a:p>
            <a:pPr marL="76726" indent="-76726">
              <a:buNone/>
              <a:tabLst>
                <a:tab pos="3288639" algn="l"/>
              </a:tabLst>
              <a:defRPr/>
            </a:pPr>
            <a:r>
              <a:rPr lang="en-US" dirty="0" smtClean="0">
                <a:ea typeface="ＭＳ Ｐゴシック"/>
              </a:rPr>
              <a:t>A common interest to cooperate and act on a European and worldwide level</a:t>
            </a:r>
          </a:p>
          <a:p>
            <a:pPr marL="478077" indent="-285739">
              <a:tabLst>
                <a:tab pos="3288639" algn="l"/>
              </a:tabLst>
              <a:defRPr/>
            </a:pPr>
            <a:r>
              <a:rPr lang="en-US" dirty="0" smtClean="0">
                <a:ea typeface="Calibri" pitchFamily="34" charset="0"/>
              </a:rPr>
              <a:t>To connect people and </a:t>
            </a:r>
            <a:r>
              <a:rPr lang="en-US" b="1" dirty="0" smtClean="0">
                <a:solidFill>
                  <a:srgbClr val="FF0000"/>
                </a:solidFill>
                <a:ea typeface="Calibri" pitchFamily="34" charset="0"/>
              </a:rPr>
              <a:t>share</a:t>
            </a:r>
            <a:r>
              <a:rPr lang="en-US" dirty="0" smtClean="0">
                <a:ea typeface="Calibri" pitchFamily="34" charset="0"/>
              </a:rPr>
              <a:t> their experiences and best practices</a:t>
            </a:r>
          </a:p>
          <a:p>
            <a:pPr marL="478077" indent="-285739">
              <a:tabLst>
                <a:tab pos="3288639" algn="l"/>
              </a:tabLst>
              <a:defRPr/>
            </a:pPr>
            <a:r>
              <a:rPr lang="en-US" dirty="0" smtClean="0">
                <a:ea typeface="Calibri" pitchFamily="34" charset="0"/>
              </a:rPr>
              <a:t>To advise and </a:t>
            </a:r>
            <a:r>
              <a:rPr lang="en-US" b="1" dirty="0" smtClean="0">
                <a:solidFill>
                  <a:srgbClr val="FF0000"/>
                </a:solidFill>
                <a:ea typeface="Calibri" pitchFamily="34" charset="0"/>
              </a:rPr>
              <a:t>guide</a:t>
            </a:r>
            <a:r>
              <a:rPr lang="en-US" dirty="0" smtClean="0">
                <a:ea typeface="Calibri" pitchFamily="34" charset="0"/>
              </a:rPr>
              <a:t> in technology developments and decisions</a:t>
            </a:r>
          </a:p>
          <a:p>
            <a:pPr marL="478077" indent="-285739">
              <a:tabLst>
                <a:tab pos="3288639" algn="l"/>
              </a:tabLst>
              <a:defRPr/>
            </a:pPr>
            <a:r>
              <a:rPr lang="en-US" dirty="0" smtClean="0">
                <a:ea typeface="Calibri" pitchFamily="34" charset="0"/>
              </a:rPr>
              <a:t>To drive innovation and </a:t>
            </a:r>
            <a:r>
              <a:rPr lang="en-US" b="1" dirty="0" smtClean="0">
                <a:solidFill>
                  <a:srgbClr val="FF0000"/>
                </a:solidFill>
                <a:ea typeface="Calibri" pitchFamily="34" charset="0"/>
              </a:rPr>
              <a:t>develop</a:t>
            </a:r>
            <a:r>
              <a:rPr lang="en-US" dirty="0" smtClean="0">
                <a:ea typeface="Calibri" pitchFamily="34" charset="0"/>
              </a:rPr>
              <a:t> the future of media in the best conditions for PSM and citizens</a:t>
            </a:r>
          </a:p>
          <a:p>
            <a:pPr marL="478077" indent="-285739">
              <a:tabLst>
                <a:tab pos="3288639" algn="l"/>
              </a:tabLst>
              <a:defRPr/>
            </a:pPr>
            <a:r>
              <a:rPr lang="en-US" dirty="0" smtClean="0">
                <a:ea typeface="Calibri" pitchFamily="34" charset="0"/>
              </a:rPr>
              <a:t>To </a:t>
            </a:r>
            <a:r>
              <a:rPr lang="en-US" b="1" dirty="0" smtClean="0">
                <a:solidFill>
                  <a:srgbClr val="FF0000"/>
                </a:solidFill>
                <a:ea typeface="Calibri" pitchFamily="34" charset="0"/>
              </a:rPr>
              <a:t>promote</a:t>
            </a:r>
            <a:r>
              <a:rPr lang="en-US" dirty="0" smtClean="0">
                <a:ea typeface="Calibri" pitchFamily="34" charset="0"/>
              </a:rPr>
              <a:t> and represent our values and insights in standardization, regulatory and industrial bodies</a:t>
            </a:r>
          </a:p>
          <a:p>
            <a:pPr marL="478077" indent="-285739">
              <a:tabLst>
                <a:tab pos="3288639" algn="l"/>
              </a:tabLst>
              <a:defRPr/>
            </a:pPr>
            <a:r>
              <a:rPr lang="en-US" dirty="0" smtClean="0">
                <a:ea typeface="Calibri" pitchFamily="34" charset="0"/>
              </a:rPr>
              <a:t>To </a:t>
            </a:r>
            <a:r>
              <a:rPr lang="en-US" b="1" dirty="0" smtClean="0">
                <a:solidFill>
                  <a:srgbClr val="FF0000"/>
                </a:solidFill>
                <a:ea typeface="Calibri" pitchFamily="34" charset="0"/>
              </a:rPr>
              <a:t>harmonize</a:t>
            </a:r>
            <a:r>
              <a:rPr lang="en-US" dirty="0" smtClean="0">
                <a:ea typeface="Calibri" pitchFamily="34" charset="0"/>
              </a:rPr>
              <a:t> market implementations and strive for interoperability</a:t>
            </a:r>
            <a:endParaRPr lang="en-US" dirty="0" smtClean="0">
              <a:ea typeface="ＭＳ Ｐゴシック"/>
            </a:endParaRPr>
          </a:p>
          <a:p>
            <a:pPr marL="76726" indent="-76726" algn="r">
              <a:buNone/>
              <a:tabLst>
                <a:tab pos="3288639" algn="l"/>
              </a:tabLst>
              <a:defRPr/>
            </a:pPr>
            <a:r>
              <a:rPr lang="en-US" b="1" u="sng" dirty="0" smtClean="0">
                <a:ea typeface="ＭＳ Ｐゴシック"/>
              </a:rPr>
              <a:t>High level objectives</a:t>
            </a:r>
          </a:p>
          <a:p>
            <a:pPr marL="76726" indent="-76726">
              <a:buNone/>
              <a:tabLst>
                <a:tab pos="3288639" algn="l"/>
              </a:tabLst>
              <a:defRPr/>
            </a:pPr>
            <a:r>
              <a:rPr lang="en-US" dirty="0" smtClean="0">
                <a:ea typeface="ＭＳ Ｐゴシック"/>
              </a:rPr>
              <a:t>with the aim to</a:t>
            </a:r>
          </a:p>
          <a:p>
            <a:pPr marL="478077" indent="-285739">
              <a:tabLst>
                <a:tab pos="3288639" algn="l"/>
              </a:tabLst>
              <a:defRPr/>
            </a:pPr>
            <a:r>
              <a:rPr lang="en-US" dirty="0" smtClean="0">
                <a:ea typeface="Calibri" pitchFamily="34" charset="0"/>
              </a:rPr>
              <a:t>maximize </a:t>
            </a:r>
            <a:r>
              <a:rPr lang="en-US" b="1" dirty="0" smtClean="0">
                <a:solidFill>
                  <a:srgbClr val="FF0000"/>
                </a:solidFill>
                <a:ea typeface="Calibri" pitchFamily="34" charset="0"/>
              </a:rPr>
              <a:t>COST </a:t>
            </a:r>
            <a:r>
              <a:rPr lang="en-US" dirty="0" smtClean="0">
                <a:ea typeface="Calibri" pitchFamily="34" charset="0"/>
              </a:rPr>
              <a:t>and </a:t>
            </a:r>
            <a:r>
              <a:rPr lang="en-US" b="1" dirty="0" smtClean="0">
                <a:solidFill>
                  <a:srgbClr val="FF0000"/>
                </a:solidFill>
                <a:ea typeface="Calibri" pitchFamily="34" charset="0"/>
              </a:rPr>
              <a:t>EFFICIENCY</a:t>
            </a:r>
          </a:p>
          <a:p>
            <a:pPr marL="478077" indent="-285739">
              <a:tabLst>
                <a:tab pos="3288639" algn="l"/>
              </a:tabLst>
              <a:defRPr/>
            </a:pPr>
            <a:r>
              <a:rPr lang="en-US" dirty="0" smtClean="0">
                <a:ea typeface="Calibri" pitchFamily="34" charset="0"/>
              </a:rPr>
              <a:t>improve </a:t>
            </a:r>
            <a:r>
              <a:rPr lang="en-US" b="1" dirty="0" smtClean="0">
                <a:solidFill>
                  <a:srgbClr val="FF0000"/>
                </a:solidFill>
                <a:ea typeface="Calibri" pitchFamily="34" charset="0"/>
              </a:rPr>
              <a:t>QUALITY OF SERVICE</a:t>
            </a:r>
            <a:r>
              <a:rPr lang="en-US" dirty="0" smtClean="0">
                <a:ea typeface="Calibri" pitchFamily="34" charset="0"/>
              </a:rPr>
              <a:t> and </a:t>
            </a:r>
            <a:r>
              <a:rPr lang="en-US" b="1" dirty="0" smtClean="0">
                <a:solidFill>
                  <a:srgbClr val="FF0000"/>
                </a:solidFill>
                <a:ea typeface="Calibri" pitchFamily="34" charset="0"/>
              </a:rPr>
              <a:t>EXPERIENCE</a:t>
            </a:r>
          </a:p>
          <a:p>
            <a:pPr marL="478077" indent="-285739">
              <a:tabLst>
                <a:tab pos="3288639" algn="l"/>
              </a:tabLst>
              <a:defRPr/>
            </a:pPr>
            <a:r>
              <a:rPr lang="en-US" dirty="0" smtClean="0">
                <a:ea typeface="Calibri" pitchFamily="34" charset="0"/>
              </a:rPr>
              <a:t>maximize </a:t>
            </a:r>
            <a:r>
              <a:rPr lang="en-US" b="1" dirty="0" smtClean="0">
                <a:solidFill>
                  <a:srgbClr val="FF0000"/>
                </a:solidFill>
                <a:ea typeface="Calibri" pitchFamily="34" charset="0"/>
              </a:rPr>
              <a:t>REACH</a:t>
            </a:r>
            <a:r>
              <a:rPr lang="en-US" b="1" dirty="0" smtClean="0">
                <a:solidFill>
                  <a:srgbClr val="FAA634"/>
                </a:solidFill>
                <a:ea typeface="Calibri" pitchFamily="34" charset="0"/>
              </a:rPr>
              <a:t> </a:t>
            </a:r>
          </a:p>
          <a:p>
            <a:pPr marL="478077" indent="-285739">
              <a:tabLst>
                <a:tab pos="3288639" algn="l"/>
              </a:tabLst>
              <a:defRPr/>
            </a:pPr>
            <a:r>
              <a:rPr lang="en-US" dirty="0" smtClean="0">
                <a:ea typeface="Calibri" pitchFamily="34" charset="0"/>
              </a:rPr>
              <a:t>optimize </a:t>
            </a:r>
            <a:r>
              <a:rPr lang="en-US" b="1" dirty="0" smtClean="0">
                <a:solidFill>
                  <a:srgbClr val="FF0000"/>
                </a:solidFill>
                <a:ea typeface="Calibri" pitchFamily="34" charset="0"/>
              </a:rPr>
              <a:t>STRATEGIC POSITIONING</a:t>
            </a:r>
            <a:endParaRPr lang="en-US" b="1" dirty="0" smtClean="0">
              <a:solidFill>
                <a:srgbClr val="FAA634"/>
              </a:solidFill>
              <a:ea typeface="Calibri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22051C7-E9FE-4798-8B3D-AACF74121556}" type="slidenum">
              <a:rPr lang="en-GB" smtClean="0"/>
              <a:pPr>
                <a:defRPr/>
              </a:pPr>
              <a:t>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nl-NL" smtClean="0"/>
              <a:t>RMLL 2013</a:t>
            </a:r>
            <a:endParaRPr lang="en-GB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 descr="frm0005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1000" y="2209179"/>
            <a:ext cx="9018412" cy="36131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796" name="Text Box 4"/>
          <p:cNvSpPr txBox="1">
            <a:spLocks noChangeArrowheads="1"/>
          </p:cNvSpPr>
          <p:nvPr/>
        </p:nvSpPr>
        <p:spPr bwMode="auto">
          <a:xfrm>
            <a:off x="4158633" y="5181073"/>
            <a:ext cx="1784967" cy="1184936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76197" tIns="38098" rIns="76197" bIns="38098">
            <a:spAutoFit/>
          </a:bodyPr>
          <a:lstStyle/>
          <a:p>
            <a:pPr>
              <a:lnSpc>
                <a:spcPct val="90000"/>
              </a:lnSpc>
              <a:buFont typeface="Arial" pitchFamily="34" charset="0"/>
              <a:buChar char="•"/>
            </a:pPr>
            <a:r>
              <a:rPr lang="en-GB" sz="1600" dirty="0">
                <a:solidFill>
                  <a:srgbClr val="333333"/>
                </a:solidFill>
              </a:rPr>
              <a:t> </a:t>
            </a:r>
            <a:r>
              <a:rPr lang="en-GB" sz="1600" dirty="0" smtClean="0">
                <a:solidFill>
                  <a:srgbClr val="333333"/>
                </a:solidFill>
              </a:rPr>
              <a:t>Intentional use</a:t>
            </a:r>
            <a:endParaRPr lang="en-GB" sz="1600" dirty="0">
              <a:solidFill>
                <a:srgbClr val="333333"/>
              </a:solidFill>
            </a:endParaRPr>
          </a:p>
          <a:p>
            <a:pPr>
              <a:lnSpc>
                <a:spcPct val="90000"/>
              </a:lnSpc>
              <a:buFont typeface="Arial" pitchFamily="34" charset="0"/>
              <a:buChar char="•"/>
            </a:pPr>
            <a:r>
              <a:rPr lang="en-GB" sz="1600" dirty="0">
                <a:solidFill>
                  <a:srgbClr val="333333"/>
                </a:solidFill>
              </a:rPr>
              <a:t> </a:t>
            </a:r>
            <a:r>
              <a:rPr lang="en-GB" sz="1600" dirty="0" smtClean="0">
                <a:solidFill>
                  <a:srgbClr val="333333"/>
                </a:solidFill>
              </a:rPr>
              <a:t>Interactivity</a:t>
            </a:r>
          </a:p>
          <a:p>
            <a:pPr>
              <a:lnSpc>
                <a:spcPct val="90000"/>
              </a:lnSpc>
              <a:buFont typeface="Arial" pitchFamily="34" charset="0"/>
              <a:buChar char="•"/>
            </a:pPr>
            <a:r>
              <a:rPr lang="en-GB" sz="1600" dirty="0" smtClean="0">
                <a:solidFill>
                  <a:srgbClr val="333333"/>
                </a:solidFill>
              </a:rPr>
              <a:t> </a:t>
            </a:r>
            <a:r>
              <a:rPr lang="en-GB" sz="1600" dirty="0">
                <a:solidFill>
                  <a:srgbClr val="333333"/>
                </a:solidFill>
              </a:rPr>
              <a:t>Attention </a:t>
            </a:r>
            <a:r>
              <a:rPr lang="en-GB" sz="1600" dirty="0" smtClean="0">
                <a:solidFill>
                  <a:srgbClr val="333333"/>
                </a:solidFill>
              </a:rPr>
              <a:t>span</a:t>
            </a:r>
            <a:endParaRPr lang="en-GB" sz="1600" dirty="0">
              <a:solidFill>
                <a:srgbClr val="333333"/>
              </a:solidFill>
            </a:endParaRPr>
          </a:p>
          <a:p>
            <a:pPr>
              <a:lnSpc>
                <a:spcPct val="90000"/>
              </a:lnSpc>
              <a:buFont typeface="Arial" pitchFamily="34" charset="0"/>
              <a:buChar char="•"/>
            </a:pPr>
            <a:r>
              <a:rPr lang="en-GB" sz="1600" dirty="0">
                <a:solidFill>
                  <a:srgbClr val="333333"/>
                </a:solidFill>
              </a:rPr>
              <a:t> </a:t>
            </a:r>
            <a:r>
              <a:rPr lang="en-GB" sz="1600" dirty="0" smtClean="0">
                <a:solidFill>
                  <a:srgbClr val="333333"/>
                </a:solidFill>
              </a:rPr>
              <a:t>Screen size</a:t>
            </a:r>
          </a:p>
          <a:p>
            <a:pPr>
              <a:lnSpc>
                <a:spcPct val="90000"/>
              </a:lnSpc>
              <a:buFont typeface="Arial" pitchFamily="34" charset="0"/>
              <a:buChar char="•"/>
            </a:pPr>
            <a:r>
              <a:rPr lang="en-GB" sz="1600" dirty="0" smtClean="0">
                <a:solidFill>
                  <a:srgbClr val="333333"/>
                </a:solidFill>
              </a:rPr>
              <a:t> Quality</a:t>
            </a:r>
          </a:p>
        </p:txBody>
      </p:sp>
      <p:sp>
        <p:nvSpPr>
          <p:cNvPr id="37895" name="AutoShape 6"/>
          <p:cNvSpPr>
            <a:spLocks noChangeArrowheads="1"/>
          </p:cNvSpPr>
          <p:nvPr/>
        </p:nvSpPr>
        <p:spPr bwMode="auto">
          <a:xfrm>
            <a:off x="6686550" y="3393455"/>
            <a:ext cx="2476500" cy="500063"/>
          </a:xfrm>
          <a:prstGeom prst="roundRect">
            <a:avLst>
              <a:gd name="adj" fmla="val 16667"/>
            </a:avLst>
          </a:prstGeom>
          <a:ln>
            <a:headEnd/>
            <a:tailEnd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 lIns="0" tIns="38098" rIns="0" bIns="38098" anchor="ctr"/>
          <a:lstStyle/>
          <a:p>
            <a:pPr algn="ctr">
              <a:defRPr/>
            </a:pPr>
            <a:r>
              <a:rPr lang="en-GB" sz="1400" b="1" dirty="0">
                <a:solidFill>
                  <a:schemeClr val="tx1"/>
                </a:solidFill>
              </a:rPr>
              <a:t>Shared context</a:t>
            </a:r>
          </a:p>
        </p:txBody>
      </p:sp>
      <p:sp>
        <p:nvSpPr>
          <p:cNvPr id="37896" name="AutoShape 7"/>
          <p:cNvSpPr>
            <a:spLocks noChangeArrowheads="1"/>
          </p:cNvSpPr>
          <p:nvPr/>
        </p:nvSpPr>
        <p:spPr bwMode="auto">
          <a:xfrm>
            <a:off x="3647722" y="2440955"/>
            <a:ext cx="2127956" cy="381000"/>
          </a:xfrm>
          <a:prstGeom prst="roundRect">
            <a:avLst>
              <a:gd name="adj" fmla="val 16667"/>
            </a:avLst>
          </a:prstGeom>
          <a:ln>
            <a:headEnd/>
            <a:tailEnd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 lIns="0" tIns="38098" rIns="0" bIns="38098" anchor="ctr"/>
          <a:lstStyle/>
          <a:p>
            <a:pPr algn="ctr">
              <a:defRPr/>
            </a:pPr>
            <a:r>
              <a:rPr lang="en-GB" sz="1400" b="1" dirty="0">
                <a:solidFill>
                  <a:schemeClr val="tx1"/>
                </a:solidFill>
              </a:rPr>
              <a:t>Mobile context</a:t>
            </a:r>
          </a:p>
        </p:txBody>
      </p:sp>
      <p:sp>
        <p:nvSpPr>
          <p:cNvPr id="37897" name="AutoShape 8"/>
          <p:cNvSpPr>
            <a:spLocks noChangeArrowheads="1"/>
          </p:cNvSpPr>
          <p:nvPr/>
        </p:nvSpPr>
        <p:spPr bwMode="auto">
          <a:xfrm>
            <a:off x="790223" y="3512517"/>
            <a:ext cx="2130778" cy="381000"/>
          </a:xfrm>
          <a:prstGeom prst="roundRect">
            <a:avLst>
              <a:gd name="adj" fmla="val 16667"/>
            </a:avLst>
          </a:prstGeom>
          <a:ln>
            <a:headEnd/>
            <a:tailEnd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 lIns="0" tIns="38098" rIns="0" bIns="38098" anchor="ctr"/>
          <a:lstStyle/>
          <a:p>
            <a:pPr algn="ctr">
              <a:defRPr/>
            </a:pPr>
            <a:r>
              <a:rPr lang="en-GB" sz="1400" b="1" dirty="0">
                <a:solidFill>
                  <a:schemeClr val="tx1"/>
                </a:solidFill>
              </a:rPr>
              <a:t>Personal context</a:t>
            </a:r>
          </a:p>
        </p:txBody>
      </p:sp>
      <p:sp>
        <p:nvSpPr>
          <p:cNvPr id="33801" name="Rectangle 9"/>
          <p:cNvSpPr>
            <a:spLocks noGrp="1" noChangeArrowheads="1"/>
          </p:cNvSpPr>
          <p:nvPr>
            <p:ph type="title"/>
          </p:nvPr>
        </p:nvSpPr>
        <p:spPr>
          <a:xfrm>
            <a:off x="1686233" y="444501"/>
            <a:ext cx="7924799" cy="477327"/>
          </a:xfrm>
        </p:spPr>
        <p:txBody>
          <a:bodyPr/>
          <a:lstStyle/>
          <a:p>
            <a:r>
              <a:rPr lang="en-GB" sz="2000" b="1" dirty="0" smtClean="0"/>
              <a:t>Media DRIVEN by user context &amp; Usage</a:t>
            </a:r>
            <a:endParaRPr lang="nl-BE" sz="2000" b="1" dirty="0" smtClean="0"/>
          </a:p>
        </p:txBody>
      </p:sp>
      <p:pic>
        <p:nvPicPr>
          <p:cNvPr id="33803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757149" y="1161997"/>
            <a:ext cx="1963936" cy="11868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804" name="Picture 12" descr="http://t1.gstatic.com/images?q=tbn:ANd9GcT7rsc818Rkbji2-2WMLl9IfnjQiv23gcFbS7O2tDybba7xQhI&amp;t=1&amp;usg=__GDt5RPjgXF-4OGAH90KWu5lZtrM=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937221" y="1391797"/>
            <a:ext cx="2112235" cy="18687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856545" y="1371781"/>
            <a:ext cx="2048228" cy="20572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1751504-4262-48FF-9E66-3EB4E0EBF96D}" type="slidenum">
              <a:rPr lang="nl-NL" smtClean="0"/>
              <a:pPr>
                <a:defRPr/>
              </a:pPr>
              <a:t>5</a:t>
            </a:fld>
            <a:endParaRPr lang="nl-NL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nl-NL" smtClean="0"/>
              <a:t>RMLL 2013</a:t>
            </a:r>
            <a:endParaRPr lang="nl-NL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nl-NL" smtClean="0"/>
              <a:t>RMLL 2013</a:t>
            </a: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6C805B9-29FB-4535-9C5B-C152DC7B77EA}" type="slidenum">
              <a:rPr lang="en-GB" smtClean="0"/>
              <a:pPr>
                <a:defRPr/>
              </a:pPr>
              <a:t>6</a:t>
            </a:fld>
            <a:endParaRPr lang="en-GB"/>
          </a:p>
        </p:txBody>
      </p:sp>
      <p:pic>
        <p:nvPicPr>
          <p:cNvPr id="6" name="Picture 5" descr="D:\My Documents\Second screen\geotwitter_europe.jpg">
            <a:hlinkClick r:id="rId2"/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1583140" y="-284516"/>
            <a:ext cx="10727141" cy="91791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6482694" y="6437868"/>
            <a:ext cx="2476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dirty="0" smtClean="0">
                <a:solidFill>
                  <a:schemeClr val="bg2"/>
                </a:solidFill>
              </a:rPr>
              <a:t>Source </a:t>
            </a:r>
            <a:r>
              <a:rPr lang="fr-CH" dirty="0" err="1" smtClean="0">
                <a:solidFill>
                  <a:schemeClr val="bg2"/>
                </a:solidFill>
              </a:rPr>
              <a:t>picture</a:t>
            </a:r>
            <a:r>
              <a:rPr lang="fr-CH" dirty="0" smtClean="0">
                <a:solidFill>
                  <a:schemeClr val="bg2"/>
                </a:solidFill>
              </a:rPr>
              <a:t>: </a:t>
            </a:r>
            <a:r>
              <a:rPr lang="fr-CH" dirty="0" err="1" smtClean="0">
                <a:solidFill>
                  <a:schemeClr val="bg2"/>
                </a:solidFill>
              </a:rPr>
              <a:t>Twitter</a:t>
            </a:r>
            <a:endParaRPr lang="fr-CH" dirty="0">
              <a:solidFill>
                <a:schemeClr val="bg2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458912" y="846138"/>
            <a:ext cx="7207415" cy="954087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nl-NL" dirty="0" smtClean="0"/>
              <a:t>Merging linear with on demand</a:t>
            </a:r>
            <a:endParaRPr lang="nl-NL" dirty="0"/>
          </a:p>
        </p:txBody>
      </p:sp>
      <p:sp>
        <p:nvSpPr>
          <p:cNvPr id="13315" name="Tijdelijke aanduiding voor inhoud 5"/>
          <p:cNvSpPr>
            <a:spLocks noGrp="1"/>
          </p:cNvSpPr>
          <p:nvPr>
            <p:ph idx="1"/>
          </p:nvPr>
        </p:nvSpPr>
        <p:spPr>
          <a:xfrm>
            <a:off x="1458912" y="1405720"/>
            <a:ext cx="7446963" cy="4542114"/>
          </a:xfrm>
        </p:spPr>
        <p:txBody>
          <a:bodyPr/>
          <a:lstStyle/>
          <a:p>
            <a:pPr>
              <a:buNone/>
            </a:pPr>
            <a:r>
              <a:rPr lang="en-GB" dirty="0" smtClean="0"/>
              <a:t>Development of hybrid services allowing users to switch seamlessly between linear and on-demand services adding interactivity and personalisation while keeping universal coverage by combining different distribution platforms and choice of access by end user.</a:t>
            </a:r>
          </a:p>
          <a:p>
            <a:pPr>
              <a:buNone/>
            </a:pPr>
            <a:endParaRPr lang="en-GB" b="1" dirty="0" smtClean="0"/>
          </a:p>
          <a:p>
            <a:pPr>
              <a:buNone/>
            </a:pPr>
            <a:r>
              <a:rPr lang="en-GB" b="1" dirty="0" smtClean="0"/>
              <a:t>Best of both worlds approach: </a:t>
            </a:r>
            <a:r>
              <a:rPr lang="en-GB" dirty="0" smtClean="0"/>
              <a:t>Use  broadcast techniques for massive distribution of linear content and internet for personalisation, interaction and on-demand.</a:t>
            </a:r>
          </a:p>
          <a:p>
            <a:pPr>
              <a:buNone/>
            </a:pPr>
            <a:endParaRPr lang="en-GB" dirty="0" smtClean="0"/>
          </a:p>
          <a:p>
            <a:pPr>
              <a:buNone/>
            </a:pPr>
            <a:r>
              <a:rPr lang="en-GB" b="1" dirty="0" smtClean="0"/>
              <a:t>Hybrid Broadband Broadcast</a:t>
            </a:r>
          </a:p>
          <a:p>
            <a:r>
              <a:rPr lang="en-GB" dirty="0" err="1" smtClean="0"/>
              <a:t>HbbTV</a:t>
            </a:r>
            <a:r>
              <a:rPr lang="en-GB" dirty="0" smtClean="0"/>
              <a:t> standardisation: </a:t>
            </a:r>
          </a:p>
          <a:p>
            <a:r>
              <a:rPr lang="en-GB" dirty="0" smtClean="0"/>
              <a:t>Hybrid Radio, </a:t>
            </a:r>
            <a:r>
              <a:rPr lang="en-GB" dirty="0" err="1" smtClean="0"/>
              <a:t>Radio.dns</a:t>
            </a:r>
            <a:endParaRPr lang="en-GB" dirty="0" smtClean="0"/>
          </a:p>
          <a:p>
            <a:r>
              <a:rPr lang="en-GB" dirty="0" smtClean="0"/>
              <a:t>Second Screen synchronisation</a:t>
            </a:r>
          </a:p>
          <a:p>
            <a:pPr>
              <a:buNone/>
            </a:pPr>
            <a:endParaRPr lang="en-GB" dirty="0" smtClean="0"/>
          </a:p>
          <a:p>
            <a:pPr>
              <a:buNone/>
            </a:pPr>
            <a:endParaRPr lang="en-GB" b="1" dirty="0" smtClean="0"/>
          </a:p>
          <a:p>
            <a:pPr lvl="1"/>
            <a:endParaRPr lang="en-GB" dirty="0" smtClean="0"/>
          </a:p>
        </p:txBody>
      </p:sp>
      <p:sp>
        <p:nvSpPr>
          <p:cNvPr id="13316" name="Tijdelijke aanduiding voor dianummer 6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B67A68BB-EC11-414A-ABB5-B94420D68B66}" type="slidenum">
              <a:rPr lang="nl-NL"/>
              <a:pPr fontAlgn="base">
                <a:spcBef>
                  <a:spcPct val="0"/>
                </a:spcBef>
                <a:spcAft>
                  <a:spcPct val="0"/>
                </a:spcAft>
              </a:pPr>
              <a:t>7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nl-NL" smtClean="0"/>
              <a:t>RMLL 2013</a:t>
            </a:r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58912" y="846138"/>
            <a:ext cx="7343893" cy="954087"/>
          </a:xfrm>
        </p:spPr>
        <p:txBody>
          <a:bodyPr/>
          <a:lstStyle/>
          <a:p>
            <a:r>
              <a:rPr lang="en-GB" dirty="0" smtClean="0"/>
              <a:t>Use cases CDN for broadcasters</a:t>
            </a:r>
            <a:endParaRPr lang="fr-CH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458913" y="1513617"/>
            <a:ext cx="7343892" cy="4354513"/>
          </a:xfrm>
        </p:spPr>
        <p:txBody>
          <a:bodyPr/>
          <a:lstStyle/>
          <a:p>
            <a:pPr>
              <a:buFont typeface="Arial" pitchFamily="34" charset="0"/>
              <a:buChar char="•"/>
            </a:pPr>
            <a:r>
              <a:rPr lang="en-GB" dirty="0" smtClean="0"/>
              <a:t> </a:t>
            </a:r>
            <a:r>
              <a:rPr lang="en-GB" b="1" dirty="0" smtClean="0"/>
              <a:t>Offload</a:t>
            </a:r>
            <a:r>
              <a:rPr lang="en-GB" dirty="0" smtClean="0"/>
              <a:t> traffic</a:t>
            </a:r>
          </a:p>
          <a:p>
            <a:pPr>
              <a:buFont typeface="Arial" pitchFamily="34" charset="0"/>
              <a:buChar char="•"/>
            </a:pPr>
            <a:r>
              <a:rPr lang="en-GB" dirty="0" smtClean="0"/>
              <a:t> Only </a:t>
            </a:r>
            <a:r>
              <a:rPr lang="en-GB" b="1" dirty="0" smtClean="0"/>
              <a:t>distribution</a:t>
            </a:r>
            <a:r>
              <a:rPr lang="en-GB" dirty="0" smtClean="0"/>
              <a:t> of media files</a:t>
            </a:r>
          </a:p>
          <a:p>
            <a:pPr>
              <a:buFont typeface="Arial" pitchFamily="34" charset="0"/>
              <a:buChar char="•"/>
            </a:pPr>
            <a:r>
              <a:rPr lang="en-GB" dirty="0" smtClean="0"/>
              <a:t> </a:t>
            </a:r>
            <a:r>
              <a:rPr lang="en-GB" b="1" dirty="0" smtClean="0"/>
              <a:t>Outsourcing</a:t>
            </a:r>
            <a:r>
              <a:rPr lang="en-GB" dirty="0" smtClean="0"/>
              <a:t> distribution platform</a:t>
            </a:r>
          </a:p>
          <a:p>
            <a:pPr>
              <a:buNone/>
            </a:pPr>
            <a:endParaRPr lang="en-GB" dirty="0" smtClean="0"/>
          </a:p>
          <a:p>
            <a:pPr>
              <a:buNone/>
            </a:pPr>
            <a:r>
              <a:rPr lang="en-GB" dirty="0" smtClean="0"/>
              <a:t>In practice:</a:t>
            </a:r>
          </a:p>
          <a:p>
            <a:pPr>
              <a:buFont typeface="Arial" pitchFamily="34" charset="0"/>
              <a:buChar char="•"/>
            </a:pPr>
            <a:r>
              <a:rPr lang="en-GB" dirty="0" smtClean="0"/>
              <a:t> Smaller countries use </a:t>
            </a:r>
            <a:r>
              <a:rPr lang="en-GB" b="1" dirty="0" smtClean="0"/>
              <a:t>one CDN</a:t>
            </a:r>
            <a:r>
              <a:rPr lang="en-GB" dirty="0" smtClean="0"/>
              <a:t> to offload traffic </a:t>
            </a:r>
          </a:p>
          <a:p>
            <a:pPr>
              <a:buFont typeface="Arial" pitchFamily="34" charset="0"/>
              <a:buChar char="•"/>
            </a:pPr>
            <a:r>
              <a:rPr lang="en-GB" dirty="0" smtClean="0"/>
              <a:t> Bigger countries use </a:t>
            </a:r>
            <a:r>
              <a:rPr lang="en-GB" b="1" dirty="0" smtClean="0"/>
              <a:t>multiple CDNs</a:t>
            </a:r>
            <a:r>
              <a:rPr lang="en-GB" dirty="0" smtClean="0"/>
              <a:t> to manage traffic flows</a:t>
            </a:r>
          </a:p>
          <a:p>
            <a:pPr>
              <a:buFont typeface="Arial" pitchFamily="34" charset="0"/>
              <a:buChar char="•"/>
            </a:pPr>
            <a:endParaRPr lang="en-GB" dirty="0" smtClean="0"/>
          </a:p>
          <a:p>
            <a:pPr>
              <a:buNone/>
            </a:pPr>
            <a:r>
              <a:rPr lang="en-GB" dirty="0" smtClean="0"/>
              <a:t>Broadcasters want </a:t>
            </a:r>
            <a:r>
              <a:rPr lang="en-GB" dirty="0" err="1" smtClean="0"/>
              <a:t>QoS</a:t>
            </a:r>
            <a:r>
              <a:rPr lang="en-GB" dirty="0" smtClean="0"/>
              <a:t> and </a:t>
            </a:r>
            <a:r>
              <a:rPr lang="en-GB" dirty="0" err="1" smtClean="0"/>
              <a:t>QoE</a:t>
            </a:r>
            <a:r>
              <a:rPr lang="en-GB" dirty="0" smtClean="0"/>
              <a:t>:</a:t>
            </a:r>
          </a:p>
          <a:p>
            <a:pPr>
              <a:buFont typeface="Arial" pitchFamily="34" charset="0"/>
              <a:buChar char="•"/>
            </a:pPr>
            <a:r>
              <a:rPr lang="en-GB" dirty="0" smtClean="0"/>
              <a:t> Managed services over broadband networks have SLAs in place controlling end to end delivery = </a:t>
            </a:r>
            <a:r>
              <a:rPr lang="en-GB" b="1" dirty="0" err="1" smtClean="0"/>
              <a:t>QoS</a:t>
            </a:r>
            <a:endParaRPr lang="en-GB" b="1" dirty="0" smtClean="0"/>
          </a:p>
          <a:p>
            <a:pPr>
              <a:buFont typeface="Arial" pitchFamily="34" charset="0"/>
              <a:buChar char="•"/>
            </a:pPr>
            <a:r>
              <a:rPr lang="en-GB" dirty="0" smtClean="0"/>
              <a:t> Best effort network is a domain where only optimisation of quality can be reached = </a:t>
            </a:r>
            <a:r>
              <a:rPr lang="en-GB" b="1" dirty="0" err="1" smtClean="0"/>
              <a:t>QoE</a:t>
            </a:r>
            <a:endParaRPr lang="en-GB" b="1" dirty="0" smtClean="0"/>
          </a:p>
          <a:p>
            <a:endParaRPr lang="en-GB" dirty="0" smtClean="0"/>
          </a:p>
          <a:p>
            <a:endParaRPr lang="en-GB" dirty="0" smtClean="0"/>
          </a:p>
          <a:p>
            <a:endParaRPr lang="en-GB" dirty="0" smtClean="0"/>
          </a:p>
          <a:p>
            <a:pPr>
              <a:buFont typeface="Arial" pitchFamily="34" charset="0"/>
              <a:buChar char="•"/>
            </a:pPr>
            <a:endParaRPr lang="en-GB" dirty="0" smtClean="0"/>
          </a:p>
          <a:p>
            <a:endParaRPr lang="en-GB" dirty="0" smtClean="0"/>
          </a:p>
          <a:p>
            <a:endParaRPr lang="fr-CH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3E6C438-C675-45C0-9052-353D3CBE3DC2}" type="slidenum">
              <a:rPr lang="nl-NL" smtClean="0"/>
              <a:pPr>
                <a:defRPr/>
              </a:pPr>
              <a:t>8</a:t>
            </a:fld>
            <a:endParaRPr lang="nl-NL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nl-NL" smtClean="0"/>
              <a:t>RMLL 2013</a:t>
            </a:r>
            <a:endParaRPr lang="en-GB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800" dirty="0" smtClean="0"/>
              <a:t>Some possible futures</a:t>
            </a:r>
            <a:endParaRPr lang="fr-CH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itchFamily="34" charset="0"/>
              <a:buChar char="•"/>
            </a:pPr>
            <a:r>
              <a:rPr lang="en-GB" dirty="0" smtClean="0"/>
              <a:t>Broadcasters will use </a:t>
            </a:r>
            <a:r>
              <a:rPr lang="en-GB" b="1" dirty="0" smtClean="0"/>
              <a:t>CDN-Overlay</a:t>
            </a:r>
          </a:p>
          <a:p>
            <a:pPr>
              <a:buFont typeface="Arial" pitchFamily="34" charset="0"/>
              <a:buChar char="•"/>
            </a:pPr>
            <a:r>
              <a:rPr lang="en-GB" b="1" dirty="0" smtClean="0"/>
              <a:t>CDN Federation</a:t>
            </a:r>
            <a:r>
              <a:rPr lang="en-GB" dirty="0" smtClean="0"/>
              <a:t> to manage data flows</a:t>
            </a:r>
          </a:p>
          <a:p>
            <a:pPr>
              <a:buFont typeface="Arial" pitchFamily="34" charset="0"/>
              <a:buChar char="•"/>
            </a:pPr>
            <a:r>
              <a:rPr lang="en-GB" dirty="0" smtClean="0"/>
              <a:t>Broadcasters will run their </a:t>
            </a:r>
            <a:r>
              <a:rPr lang="en-GB" b="1" dirty="0" smtClean="0"/>
              <a:t>own CDN</a:t>
            </a:r>
          </a:p>
          <a:p>
            <a:pPr>
              <a:buNone/>
            </a:pPr>
            <a:endParaRPr lang="en-GB" b="1" dirty="0" smtClean="0"/>
          </a:p>
          <a:p>
            <a:pPr>
              <a:buNone/>
            </a:pPr>
            <a:r>
              <a:rPr lang="en-GB" b="1" dirty="0" smtClean="0"/>
              <a:t>Open CDN interfaces are needed in all scenarios!</a:t>
            </a:r>
          </a:p>
          <a:p>
            <a:pPr>
              <a:buNone/>
            </a:pPr>
            <a:endParaRPr lang="en-GB" b="1" dirty="0" smtClean="0"/>
          </a:p>
          <a:p>
            <a:pPr>
              <a:buNone/>
            </a:pPr>
            <a:r>
              <a:rPr lang="en-GB" dirty="0" smtClean="0"/>
              <a:t>Meanwhile: </a:t>
            </a:r>
            <a:r>
              <a:rPr lang="en-GB" b="1" dirty="0" smtClean="0"/>
              <a:t>CDN becomes cloud service 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 smtClean="0"/>
              <a:t>Cloud operators will deliver CDN solutions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 smtClean="0"/>
              <a:t>CDNs probably will deliver Cloud services</a:t>
            </a:r>
          </a:p>
          <a:p>
            <a:pPr marL="342900" indent="-342900">
              <a:buNone/>
            </a:pPr>
            <a:endParaRPr lang="en-GB" dirty="0" smtClean="0"/>
          </a:p>
          <a:p>
            <a:pPr marL="342900" indent="-342900">
              <a:buNone/>
            </a:pPr>
            <a:r>
              <a:rPr lang="en-GB" dirty="0" smtClean="0"/>
              <a:t>Hence all the talk about </a:t>
            </a:r>
            <a:r>
              <a:rPr lang="en-GB" b="1" dirty="0" smtClean="0"/>
              <a:t>SDNs and </a:t>
            </a:r>
            <a:r>
              <a:rPr lang="en-GB" b="1" dirty="0" err="1" smtClean="0"/>
              <a:t>OpenFlow</a:t>
            </a:r>
            <a:r>
              <a:rPr lang="en-GB" dirty="0" smtClean="0"/>
              <a:t>!</a:t>
            </a:r>
          </a:p>
          <a:p>
            <a:pPr marL="342900" indent="-342900">
              <a:buFont typeface="+mj-lt"/>
              <a:buAutoNum type="arabicPeriod"/>
            </a:pPr>
            <a:endParaRPr lang="en-GB" b="1" dirty="0" smtClean="0"/>
          </a:p>
          <a:p>
            <a:pPr marL="342900" indent="-342900">
              <a:buNone/>
            </a:pPr>
            <a:endParaRPr lang="en-GB" b="1" dirty="0" smtClean="0"/>
          </a:p>
          <a:p>
            <a:pPr>
              <a:buNone/>
            </a:pPr>
            <a:endParaRPr lang="en-GB" dirty="0" smtClean="0"/>
          </a:p>
          <a:p>
            <a:endParaRPr lang="en-GB" dirty="0" smtClean="0"/>
          </a:p>
          <a:p>
            <a:endParaRPr lang="en-GB" dirty="0" smtClean="0"/>
          </a:p>
          <a:p>
            <a:endParaRPr lang="en-GB" dirty="0" smtClean="0"/>
          </a:p>
          <a:p>
            <a:endParaRPr lang="fr-CH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3E6C438-C675-45C0-9052-353D3CBE3DC2}" type="slidenum">
              <a:rPr lang="nl-NL" smtClean="0"/>
              <a:pPr>
                <a:defRPr/>
              </a:pPr>
              <a:t>9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nl-NL" smtClean="0"/>
              <a:t>RMLL 2013</a:t>
            </a:r>
            <a:endParaRPr lang="en-GB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EBU PowerPoint template">
  <a:themeElements>
    <a:clrScheme name="EBU_colours">
      <a:dk1>
        <a:sysClr val="windowText" lastClr="000000"/>
      </a:dk1>
      <a:lt1>
        <a:sysClr val="window" lastClr="FFFFFF"/>
      </a:lt1>
      <a:dk2>
        <a:srgbClr val="1821FF"/>
      </a:dk2>
      <a:lt2>
        <a:srgbClr val="FFFFFF"/>
      </a:lt2>
      <a:accent1>
        <a:srgbClr val="29C957"/>
      </a:accent1>
      <a:accent2>
        <a:srgbClr val="FC005B"/>
      </a:accent2>
      <a:accent3>
        <a:srgbClr val="FFE409"/>
      </a:accent3>
      <a:accent4>
        <a:srgbClr val="FC162E"/>
      </a:accent4>
      <a:accent5>
        <a:srgbClr val="6E00D0"/>
      </a:accent5>
      <a:accent6>
        <a:srgbClr val="9CEDFF"/>
      </a:accent6>
      <a:hlink>
        <a:srgbClr val="0000FF"/>
      </a:hlink>
      <a:folHlink>
        <a:srgbClr val="800080"/>
      </a:folHlink>
    </a:clrScheme>
    <a:fontScheme name="EBU">
      <a:majorFont>
        <a:latin typeface="Arial Black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 Black"/>
        <a:font script="Hebr" typeface="Arial Black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 Black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-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EBU PowerPoint template</Template>
  <TotalTime>22443</TotalTime>
  <Words>2062</Words>
  <Application>Microsoft Office PowerPoint</Application>
  <PresentationFormat>On-screen Show (4:3)</PresentationFormat>
  <Paragraphs>436</Paragraphs>
  <Slides>34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5" baseType="lpstr">
      <vt:lpstr>EBU PowerPoint template</vt:lpstr>
      <vt:lpstr>Slide 1</vt:lpstr>
      <vt:lpstr>Oscied</vt:lpstr>
      <vt:lpstr>Slide 3</vt:lpstr>
      <vt:lpstr>EBU Technology &amp; Innovation</vt:lpstr>
      <vt:lpstr>Media DRIVEN by user context &amp; Usage</vt:lpstr>
      <vt:lpstr>Slide 6</vt:lpstr>
      <vt:lpstr>Merging linear with on demand</vt:lpstr>
      <vt:lpstr>Use cases CDN for broadcasters</vt:lpstr>
      <vt:lpstr>Some possible futures</vt:lpstr>
      <vt:lpstr>Slide 10</vt:lpstr>
      <vt:lpstr>Virtualisation motivators </vt:lpstr>
      <vt:lpstr>Slide 12</vt:lpstr>
      <vt:lpstr>Oscied basics</vt:lpstr>
      <vt:lpstr>Oscied development cycles</vt:lpstr>
      <vt:lpstr>Cloud infrastructure for broadcasters</vt:lpstr>
      <vt:lpstr>Cloud infrastructure for broadcasters</vt:lpstr>
      <vt:lpstr>Cloud infrastructure for broadcasters</vt:lpstr>
      <vt:lpstr>Current components of oscied</vt:lpstr>
      <vt:lpstr>orchestrator</vt:lpstr>
      <vt:lpstr>Orchestrator build</vt:lpstr>
      <vt:lpstr>Account settings</vt:lpstr>
      <vt:lpstr>Imported media</vt:lpstr>
      <vt:lpstr>Transform unit</vt:lpstr>
      <vt:lpstr>Encoding settings</vt:lpstr>
      <vt:lpstr>Encoding queue</vt:lpstr>
      <vt:lpstr>Distribution</vt:lpstr>
      <vt:lpstr>Distribution window</vt:lpstr>
      <vt:lpstr>Media Asset management and Oscied*</vt:lpstr>
      <vt:lpstr>Media asset management and oscied</vt:lpstr>
      <vt:lpstr>Potential mediaflows</vt:lpstr>
      <vt:lpstr>Potential future work…</vt:lpstr>
      <vt:lpstr>Player backend communication</vt:lpstr>
      <vt:lpstr>More Future intelligence in oscied</vt:lpstr>
      <vt:lpstr>OSCIED = Work in progress…</vt:lpstr>
    </vt:vector>
  </TitlesOfParts>
  <Company>D…studio</Company>
  <LinksUpToDate>false</LinksUpToDate>
  <SharedDoc>false</SharedDoc>
  <HyperlinkBase/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Diapositive 1</dc:title>
  <dc:creator>Juttens Philippe</dc:creator>
  <cp:lastModifiedBy>IT</cp:lastModifiedBy>
  <cp:revision>306</cp:revision>
  <dcterms:created xsi:type="dcterms:W3CDTF">2012-10-18T14:00:35Z</dcterms:created>
  <dcterms:modified xsi:type="dcterms:W3CDTF">2013-06-28T15:41:54Z</dcterms:modified>
</cp:coreProperties>
</file>